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91" r:id="rId7"/>
    <p:sldId id="290" r:id="rId8"/>
    <p:sldId id="273" r:id="rId9"/>
    <p:sldId id="274" r:id="rId10"/>
    <p:sldId id="261" r:id="rId11"/>
    <p:sldId id="262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294" r:id="rId20"/>
    <p:sldId id="263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3" r:id="rId36"/>
    <p:sldId id="275" r:id="rId37"/>
    <p:sldId id="264" r:id="rId38"/>
    <p:sldId id="265" r:id="rId39"/>
    <p:sldId id="268" r:id="rId40"/>
    <p:sldId id="269" r:id="rId41"/>
    <p:sldId id="272" r:id="rId42"/>
    <p:sldId id="270" r:id="rId43"/>
    <p:sldId id="271" r:id="rId44"/>
    <p:sldId id="302" r:id="rId45"/>
    <p:sldId id="303" r:id="rId46"/>
    <p:sldId id="267" r:id="rId47"/>
    <p:sldId id="292" r:id="rId48"/>
    <p:sldId id="26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299"/>
    <a:srgbClr val="B0DAB9"/>
    <a:srgbClr val="556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BDF43-1900-D649-A998-9CCDAA8369E0}" v="538" dt="2020-03-13T09:47:55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1"/>
    <p:restoredTop sz="69119"/>
  </p:normalViewPr>
  <p:slideViewPr>
    <p:cSldViewPr snapToGrid="0" snapToObjects="1">
      <p:cViewPr varScale="1">
        <p:scale>
          <a:sx n="85" d="100"/>
          <a:sy n="85" d="100"/>
        </p:scale>
        <p:origin x="1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54668-35C3-9344-8EC7-396C591D57CA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E0402-1B04-784E-B738-2C30625A2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09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94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72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64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61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users could complete all tasks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Binomial confidence interval test</a:t>
            </a:r>
          </a:p>
          <a:p>
            <a:endParaRPr lang="en-US" dirty="0"/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 interval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defines a range of values that you can be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certain contains the population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54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 time = 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avg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 +- 1.96 * stand dev</a:t>
            </a:r>
          </a:p>
          <a:p>
            <a:endParaRPr lang="en-US" dirty="0"/>
          </a:p>
          <a:p>
            <a:endParaRPr lang="en-US" dirty="0"/>
          </a:p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 interval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defines a range of values that you can be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 certain contains the population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89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3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17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7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89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63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27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99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E0402-1B04-784E-B738-2C30625A2D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2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5500-309F-3A4E-9F38-0A8B9670E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E7DA8B-74C5-0A4F-A82C-132FE41C3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89B8E-7FFE-A242-870E-5F80C5237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6FEE4-F1C1-AD42-934F-A905C626A57E}" type="datetime1">
              <a:rPr lang="en-IN" smtClean="0"/>
              <a:t>13/03/20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3C933-F68C-264B-96D3-793568E56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81352-02E5-F24F-8B97-3B85AA180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94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6506-560E-3346-A465-1E3269D9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021854-362B-094B-B3F6-FC0D9A8BB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315CD-2965-934C-9D08-E7AA6C2EC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89203-9CA9-8249-AAFC-1705F576DE51}" type="datetime1">
              <a:rPr lang="en-IN" smtClean="0"/>
              <a:t>13/03/20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1D93E-A4F0-B149-8377-0372A20A9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1DFB8-A8A3-0E41-B675-2863166CB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0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2B1AE5-F6BD-ED40-86FB-9676173D4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FF717E-81B4-1343-AE25-F332BC44B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2AA1F-F225-0140-BB21-A4E55A10B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84C1B-E32F-154E-BCFD-05B008803766}" type="datetime1">
              <a:rPr lang="en-IN" smtClean="0"/>
              <a:t>13/03/20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63135-F9C2-674A-84DC-EA0903C0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E89E1-0BA1-0A46-8D93-80973D759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4620F-73CA-9748-A77E-33F3E218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7263-1FEC-7C45-92A2-6FFC8FC21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E5C7F-8215-1543-A800-BB2305BD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D441-8AB6-B141-B605-2EFC93CE9FC3}" type="datetime1">
              <a:rPr lang="en-IN" smtClean="0"/>
              <a:t>13/03/20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6F8C-08D0-FD4F-9413-830E65B7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92762-F570-1044-BAE7-6F4EA1E7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9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3232-FE51-D443-8315-07A85FFFE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1C934-9C19-3243-89CB-4A734B50F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460D0-A261-8440-8D57-359BE3D8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CC88C-BE5B-CB49-A10C-537BBC596625}" type="datetime1">
              <a:rPr lang="en-IN" smtClean="0"/>
              <a:t>13/03/20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C8809-14B6-124E-8435-7094F1521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B8761-B6FF-4344-8BC9-9572BA873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24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E5EA7-6EF9-054C-9C8A-FD545B90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2294E-48B6-6846-9646-903F5B0D6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BF0FE4-50B2-B34E-B2E1-90D09FE8D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3D5CF5-D62E-8147-9637-41758330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C5483-F98F-5B49-AB88-BB36AB876016}" type="datetime1">
              <a:rPr lang="en-IN" smtClean="0"/>
              <a:t>13/03/20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7A44A-370F-E64E-8B1C-AA646CCD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935E3-2A4D-BA4F-AD84-2E353445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45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D6CA-3AB1-5A48-968A-9223234FA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A9AED-5BBD-2C42-9B0D-A00FA6272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00CD28-3FBD-1E4A-BC86-98E77E2826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315616-47F4-B547-A5AB-277B0140E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2679F-6435-CF4F-9149-D94C53E7B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254E2-204A-8D4A-862D-DC2C8255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96089-C7F3-0C46-83D4-92DDFDF5B166}" type="datetime1">
              <a:rPr lang="en-IN" smtClean="0"/>
              <a:t>13/03/20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62A34D-6BA9-6743-A1AD-CC1566BAB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2CED9-EDC4-AD42-B1F8-196620AAA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57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0678-F1A9-D94C-BA78-7EC52483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98C40-7389-024A-AF41-2CFDC9B54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D6877-96A4-F441-9E97-42FDB01C3D39}" type="datetime1">
              <a:rPr lang="en-IN" smtClean="0"/>
              <a:t>13/03/20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6C438C-4835-0941-BF50-19803492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02C393-CC1A-A24D-9F4C-5536D75AE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5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ACF056-BCE8-844D-A0BF-8658E7F3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6930-33F4-344C-A3EF-AE5860537EB8}" type="datetime1">
              <a:rPr lang="en-IN" smtClean="0"/>
              <a:t>13/03/20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8A5A9-C15B-EC4D-B91F-5CE78644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ACAD0-2507-764A-96BC-F4447ADFF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44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D48D5-E7AC-1742-B4FD-5A4825069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49A89-7F1A-104D-9CD0-5F2B06F6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8B409-10D4-7148-8003-BD99B594A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A1935-92EB-BF42-9724-80A1D5A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2A4EF-B594-2D47-A4B0-9822758DE6D0}" type="datetime1">
              <a:rPr lang="en-IN" smtClean="0"/>
              <a:t>13/03/20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F6E97-2ABC-F444-A923-4FE30B69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48169F-04C2-F646-9879-F6D014279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3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8ADD-8824-5B4A-A491-B5F8448F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F0072-DF3C-FC41-8670-7D806AFCC7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A6283-6EB4-2C46-8966-1C124DDEF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D91DAB-6057-9142-A6C5-8104E21D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594EA-777A-2647-B3E7-636DC4FF900F}" type="datetime1">
              <a:rPr lang="en-IN" smtClean="0"/>
              <a:t>13/03/20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AA6B8-D934-864D-8589-BF9ED5EC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769FF-4B97-EB42-9DEC-75F61E1DC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22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0DAB9"/>
            </a:gs>
            <a:gs pos="74000">
              <a:srgbClr val="DAD299"/>
            </a:gs>
            <a:gs pos="83000">
              <a:srgbClr val="DAD299"/>
            </a:gs>
            <a:gs pos="100000">
              <a:srgbClr val="DAD299"/>
            </a:gs>
          </a:gsLst>
          <a:lin ang="3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DF39CE-382D-5E48-9AC2-FEAF68F0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58A13-A981-FF4B-A229-64D086339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4614CB-E392-FF4C-B8BF-C829C96FF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AC2F8B-81A9-084B-B3D2-D4F2DB9C358B}" type="datetime1">
              <a:rPr lang="en-IN" smtClean="0"/>
              <a:t>13/03/20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C3200-CFE9-9143-8247-BC9066767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57C56-5D35-3B4E-8A8C-E63705230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D927-E50E-1F4F-94F5-5E01153B8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91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measuringu.com/wald/" TargetMode="External"/><Relationship Id="rId3" Type="http://schemas.openxmlformats.org/officeDocument/2006/relationships/hyperlink" Target="https://unsplash.com/s/photos/art" TargetMode="External"/><Relationship Id="rId7" Type="http://schemas.openxmlformats.org/officeDocument/2006/relationships/hyperlink" Target="https://www.artfinder.com/#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rtspace.com/" TargetMode="External"/><Relationship Id="rId5" Type="http://schemas.openxmlformats.org/officeDocument/2006/relationships/hyperlink" Target="http://karma-runner.github.io/latest/index.html" TargetMode="External"/><Relationship Id="rId4" Type="http://schemas.openxmlformats.org/officeDocument/2006/relationships/hyperlink" Target="https://www.pexels.com/search/painting/" TargetMode="External"/><Relationship Id="rId9" Type="http://schemas.openxmlformats.org/officeDocument/2006/relationships/hyperlink" Target="http://uigradients.com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finder.com/#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tspac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B4A0-BA5E-074D-8127-7EE1F620F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88531" y="1073158"/>
            <a:ext cx="5214938" cy="1355725"/>
          </a:xfrm>
        </p:spPr>
        <p:txBody>
          <a:bodyPr>
            <a:normAutofit/>
          </a:bodyPr>
          <a:lstStyle/>
          <a:p>
            <a:r>
              <a:rPr lang="en-US" sz="8000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  <a:effectLst>
                  <a:outerShdw dist="2540000" dir="19920000" sx="1000" sy="1000" algn="ctr" rotWithShape="0">
                    <a:schemeClr val="bg1"/>
                  </a:outerShdw>
                </a:effectLst>
              </a:rPr>
              <a:t>M A L E R E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1172E-F80D-EF49-9535-790B9E1CB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8531" y="4618051"/>
            <a:ext cx="2333625" cy="9271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800" dirty="0"/>
              <a:t>Neeraj Anturkar</a:t>
            </a:r>
          </a:p>
          <a:p>
            <a:pPr algn="l"/>
            <a:r>
              <a:rPr lang="en-US" sz="2800" dirty="0"/>
              <a:t>Priya Kumari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A2C7D68-177A-5B4F-8F04-B533B7EE7618}"/>
              </a:ext>
            </a:extLst>
          </p:cNvPr>
          <p:cNvSpPr txBox="1">
            <a:spLocks/>
          </p:cNvSpPr>
          <p:nvPr/>
        </p:nvSpPr>
        <p:spPr>
          <a:xfrm>
            <a:off x="6369846" y="4618051"/>
            <a:ext cx="2333625" cy="927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800" dirty="0"/>
              <a:t>11012398</a:t>
            </a:r>
          </a:p>
          <a:p>
            <a:pPr algn="r"/>
            <a:r>
              <a:rPr lang="en-US" sz="2800" dirty="0"/>
              <a:t>11012499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F600B9A-2825-FB43-AA5B-3DD7817EBFCF}"/>
              </a:ext>
            </a:extLst>
          </p:cNvPr>
          <p:cNvSpPr txBox="1">
            <a:spLocks/>
          </p:cNvSpPr>
          <p:nvPr/>
        </p:nvSpPr>
        <p:spPr>
          <a:xfrm>
            <a:off x="3659981" y="2771000"/>
            <a:ext cx="4872038" cy="1355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Usability Testing and Verification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February – March 2020</a:t>
            </a:r>
          </a:p>
        </p:txBody>
      </p:sp>
    </p:spTree>
    <p:extLst>
      <p:ext uri="{BB962C8B-B14F-4D97-AF65-F5344CB8AC3E}">
        <p14:creationId xmlns:p14="http://schemas.microsoft.com/office/powerpoint/2010/main" val="1718839433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7368" y="2294758"/>
            <a:ext cx="10784649" cy="2165169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D E S I G N       </a:t>
            </a:r>
            <a:b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</a:br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						 P R O C E S S    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787932-F935-8C44-9525-5708C1893B35}"/>
              </a:ext>
            </a:extLst>
          </p:cNvPr>
          <p:cNvCxnSpPr/>
          <p:nvPr/>
        </p:nvCxnSpPr>
        <p:spPr>
          <a:xfrm flipH="1">
            <a:off x="5212080" y="2136371"/>
            <a:ext cx="1238596" cy="2593571"/>
          </a:xfrm>
          <a:prstGeom prst="line">
            <a:avLst/>
          </a:prstGeom>
          <a:ln>
            <a:gradFill>
              <a:gsLst>
                <a:gs pos="0">
                  <a:srgbClr val="B0DAB9"/>
                </a:gs>
                <a:gs pos="74000">
                  <a:srgbClr val="DAD299"/>
                </a:gs>
                <a:gs pos="83000">
                  <a:srgbClr val="DAD299"/>
                </a:gs>
                <a:gs pos="100000">
                  <a:srgbClr val="DAD29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9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7" y="963877"/>
            <a:ext cx="10810871" cy="4930246"/>
          </a:xfrm>
        </p:spPr>
        <p:txBody>
          <a:bodyPr>
            <a:normAutofit/>
          </a:bodyPr>
          <a:lstStyle/>
          <a:p>
            <a:pPr algn="ctr"/>
            <a:r>
              <a:rPr lang="en-US" sz="4800" b="1" spc="3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USER  FLOW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682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48" y="483430"/>
            <a:ext cx="3812097" cy="6944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spc="3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USER  FLOW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Graphic 5" descr="User">
            <a:extLst>
              <a:ext uri="{FF2B5EF4-FFF2-40B4-BE49-F238E27FC236}">
                <a16:creationId xmlns:a16="http://schemas.microsoft.com/office/drawing/2014/main" id="{65382295-A9A7-D742-BBB8-1652587CB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9850" y="1740129"/>
            <a:ext cx="914400" cy="9144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8D7AEB-E5F3-4544-8815-B2BD78FCC9B0}"/>
              </a:ext>
            </a:extLst>
          </p:cNvPr>
          <p:cNvCxnSpPr/>
          <p:nvPr/>
        </p:nvCxnSpPr>
        <p:spPr>
          <a:xfrm>
            <a:off x="3194250" y="2197329"/>
            <a:ext cx="1317112" cy="0"/>
          </a:xfrm>
          <a:prstGeom prst="straightConnector1">
            <a:avLst/>
          </a:prstGeom>
          <a:ln>
            <a:solidFill>
              <a:srgbClr val="B0D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51B8FD5-2712-8E4C-8179-1466E161D66B}"/>
              </a:ext>
            </a:extLst>
          </p:cNvPr>
          <p:cNvSpPr txBox="1"/>
          <p:nvPr/>
        </p:nvSpPr>
        <p:spPr>
          <a:xfrm>
            <a:off x="4564532" y="1874163"/>
            <a:ext cx="1611817" cy="646331"/>
          </a:xfrm>
          <a:prstGeom prst="rect">
            <a:avLst/>
          </a:prstGeom>
          <a:noFill/>
          <a:ln>
            <a:solidFill>
              <a:srgbClr val="B0DAB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 PAINTINGS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0AD5D-2DE9-234D-828C-BA9DBCD39B6C}"/>
              </a:ext>
            </a:extLst>
          </p:cNvPr>
          <p:cNvSpPr txBox="1"/>
          <p:nvPr/>
        </p:nvSpPr>
        <p:spPr>
          <a:xfrm>
            <a:off x="4557856" y="2728869"/>
            <a:ext cx="1611817" cy="646331"/>
          </a:xfrm>
          <a:prstGeom prst="rect">
            <a:avLst/>
          </a:prstGeom>
          <a:noFill/>
          <a:ln>
            <a:solidFill>
              <a:srgbClr val="B0DAB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VIEW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EVENTS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ED97F-093C-BD43-9145-FE8F88F6BDC1}"/>
              </a:ext>
            </a:extLst>
          </p:cNvPr>
          <p:cNvSpPr txBox="1"/>
          <p:nvPr/>
        </p:nvSpPr>
        <p:spPr>
          <a:xfrm>
            <a:off x="2279850" y="265452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FC849-76A5-4F48-99A6-21F009B72D92}"/>
              </a:ext>
            </a:extLst>
          </p:cNvPr>
          <p:cNvSpPr txBox="1"/>
          <p:nvPr/>
        </p:nvSpPr>
        <p:spPr>
          <a:xfrm>
            <a:off x="4557855" y="3595695"/>
            <a:ext cx="1611817" cy="369332"/>
          </a:xfrm>
          <a:prstGeom prst="rect">
            <a:avLst/>
          </a:prstGeom>
          <a:noFill/>
          <a:ln>
            <a:solidFill>
              <a:srgbClr val="B0DAB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LOGIN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0EE38E-8929-5144-A66B-1A5D21D78D84}"/>
              </a:ext>
            </a:extLst>
          </p:cNvPr>
          <p:cNvSpPr txBox="1"/>
          <p:nvPr/>
        </p:nvSpPr>
        <p:spPr>
          <a:xfrm>
            <a:off x="4564532" y="4205504"/>
            <a:ext cx="1611817" cy="369332"/>
          </a:xfrm>
          <a:prstGeom prst="rect">
            <a:avLst/>
          </a:prstGeom>
          <a:noFill/>
          <a:ln>
            <a:solidFill>
              <a:srgbClr val="B0DAB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b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</a:rPr>
              <a:t>REGISTER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B3995E-8F53-474A-8A96-E47A8BC31157}"/>
              </a:ext>
            </a:extLst>
          </p:cNvPr>
          <p:cNvSpPr txBox="1"/>
          <p:nvPr/>
        </p:nvSpPr>
        <p:spPr>
          <a:xfrm>
            <a:off x="7033190" y="1874163"/>
            <a:ext cx="1611817" cy="646331"/>
          </a:xfrm>
          <a:prstGeom prst="rect">
            <a:avLst/>
          </a:prstGeom>
          <a:noFill/>
          <a:ln>
            <a:solidFill>
              <a:srgbClr val="B0DAB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PLACE A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BID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567AB-3CCD-544C-9D8C-A102A14BBF21}"/>
              </a:ext>
            </a:extLst>
          </p:cNvPr>
          <p:cNvSpPr txBox="1"/>
          <p:nvPr/>
        </p:nvSpPr>
        <p:spPr>
          <a:xfrm>
            <a:off x="9375980" y="1874163"/>
            <a:ext cx="1611817" cy="646331"/>
          </a:xfrm>
          <a:prstGeom prst="rect">
            <a:avLst/>
          </a:prstGeom>
          <a:noFill/>
          <a:ln>
            <a:solidFill>
              <a:srgbClr val="B0DAB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LISTING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C2A9D10-F483-3B4D-A89B-1631E3DDC61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 flipV="1">
            <a:off x="6169672" y="2197329"/>
            <a:ext cx="863518" cy="1583032"/>
          </a:xfrm>
          <a:prstGeom prst="bentConnector3">
            <a:avLst/>
          </a:prstGeom>
          <a:ln>
            <a:solidFill>
              <a:srgbClr val="B0D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2A8A184-C4BE-1646-A944-11FFD538C70E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 flipV="1">
            <a:off x="6169672" y="2197329"/>
            <a:ext cx="3206308" cy="1583032"/>
          </a:xfrm>
          <a:prstGeom prst="bentConnector3">
            <a:avLst>
              <a:gd name="adj1" fmla="val 85286"/>
            </a:avLst>
          </a:prstGeom>
          <a:ln>
            <a:solidFill>
              <a:srgbClr val="B0D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3D49D8AA-054B-1E44-9892-AC3ED03A7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9850" y="4691704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BBCE5D8-3E87-F64B-829E-3D254F051CD9}"/>
              </a:ext>
            </a:extLst>
          </p:cNvPr>
          <p:cNvSpPr txBox="1"/>
          <p:nvPr/>
        </p:nvSpPr>
        <p:spPr>
          <a:xfrm>
            <a:off x="2279850" y="56030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ADMIN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FB724D-A82D-2D45-B0FE-4D2886B5843C}"/>
              </a:ext>
            </a:extLst>
          </p:cNvPr>
          <p:cNvSpPr txBox="1"/>
          <p:nvPr/>
        </p:nvSpPr>
        <p:spPr>
          <a:xfrm>
            <a:off x="4551118" y="4825738"/>
            <a:ext cx="1611817" cy="646331"/>
          </a:xfrm>
          <a:prstGeom prst="rect">
            <a:avLst/>
          </a:prstGeom>
          <a:noFill/>
          <a:ln>
            <a:solidFill>
              <a:srgbClr val="DAD2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EVENTS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6D065663-AC4B-D549-8CAB-D085CCD8532D}"/>
              </a:ext>
            </a:extLst>
          </p:cNvPr>
          <p:cNvCxnSpPr>
            <a:endCxn id="13" idx="1"/>
          </p:cNvCxnSpPr>
          <p:nvPr/>
        </p:nvCxnSpPr>
        <p:spPr>
          <a:xfrm rot="16200000" flipH="1">
            <a:off x="3748468" y="2242646"/>
            <a:ext cx="854707" cy="764069"/>
          </a:xfrm>
          <a:prstGeom prst="bentConnector2">
            <a:avLst/>
          </a:prstGeom>
          <a:ln>
            <a:solidFill>
              <a:srgbClr val="B0D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237BB0DD-2F83-7544-B9A5-8CCDD78D4FA1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3384304" y="2606809"/>
            <a:ext cx="1583035" cy="764068"/>
          </a:xfrm>
          <a:prstGeom prst="bentConnector2">
            <a:avLst/>
          </a:prstGeom>
          <a:ln>
            <a:solidFill>
              <a:srgbClr val="B0D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2338D060-1EC6-6949-AD74-6AC58A455B1E}"/>
              </a:ext>
            </a:extLst>
          </p:cNvPr>
          <p:cNvCxnSpPr>
            <a:endCxn id="17" idx="1"/>
          </p:cNvCxnSpPr>
          <p:nvPr/>
        </p:nvCxnSpPr>
        <p:spPr>
          <a:xfrm rot="16200000" flipH="1">
            <a:off x="3082737" y="2908374"/>
            <a:ext cx="2192845" cy="770745"/>
          </a:xfrm>
          <a:prstGeom prst="bentConnector2">
            <a:avLst/>
          </a:prstGeom>
          <a:ln>
            <a:solidFill>
              <a:srgbClr val="B0DA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D2AFD0E-ADBA-324F-99E7-25C969899E50}"/>
              </a:ext>
            </a:extLst>
          </p:cNvPr>
          <p:cNvCxnSpPr>
            <a:stCxn id="34" idx="3"/>
            <a:endCxn id="53" idx="1"/>
          </p:cNvCxnSpPr>
          <p:nvPr/>
        </p:nvCxnSpPr>
        <p:spPr>
          <a:xfrm>
            <a:off x="3194250" y="5148904"/>
            <a:ext cx="1356868" cy="0"/>
          </a:xfrm>
          <a:prstGeom prst="straightConnector1">
            <a:avLst/>
          </a:prstGeom>
          <a:ln>
            <a:solidFill>
              <a:srgbClr val="DAD2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158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5" grpId="0"/>
      <p:bldP spid="16" grpId="0" animBg="1"/>
      <p:bldP spid="17" grpId="0" animBg="1"/>
      <p:bldP spid="24" grpId="0" animBg="1"/>
      <p:bldP spid="25" grpId="0" animBg="1"/>
      <p:bldP spid="35" grpId="0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7" y="963877"/>
            <a:ext cx="10810871" cy="4930246"/>
          </a:xfrm>
        </p:spPr>
        <p:txBody>
          <a:bodyPr>
            <a:normAutofit/>
          </a:bodyPr>
          <a:lstStyle/>
          <a:p>
            <a:pPr algn="ctr"/>
            <a:r>
              <a:rPr lang="en-US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PAPER PROTOTYPE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86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71A0B71-A21A-574B-926E-DDB2299E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1" r="-1" b="9982"/>
          <a:stretch/>
        </p:blipFill>
        <p:spPr>
          <a:xfrm rot="16200000">
            <a:off x="541204" y="98880"/>
            <a:ext cx="4128360" cy="4570678"/>
          </a:xfrm>
          <a:prstGeom prst="rect">
            <a:avLst/>
          </a:prstGeom>
        </p:spPr>
      </p:pic>
      <p:pic>
        <p:nvPicPr>
          <p:cNvPr id="34" name="Picture 3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4502946-341F-C745-A32A-71B27BD12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38" r="-1" b="27724"/>
          <a:stretch/>
        </p:blipFill>
        <p:spPr>
          <a:xfrm rot="16200000">
            <a:off x="4022345" y="1253069"/>
            <a:ext cx="4141235" cy="2249424"/>
          </a:xfrm>
          <a:prstGeom prst="rect">
            <a:avLst/>
          </a:prstGeom>
        </p:spPr>
      </p:pic>
      <p:pic>
        <p:nvPicPr>
          <p:cNvPr id="30" name="Picture 2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02B5B22-0C7A-5D4C-A63B-63074EB4A6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28" r="-5" b="10921"/>
          <a:stretch/>
        </p:blipFill>
        <p:spPr>
          <a:xfrm rot="16200000">
            <a:off x="445854" y="4414347"/>
            <a:ext cx="1997803" cy="2249424"/>
          </a:xfrm>
          <a:prstGeom prst="rect">
            <a:avLst/>
          </a:prstGeom>
        </p:spPr>
      </p:pic>
      <p:pic>
        <p:nvPicPr>
          <p:cNvPr id="26" name="Picture 25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DF05D099-3218-314E-8A36-6A3EBC22A8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25" r="30423" b="4"/>
          <a:stretch/>
        </p:blipFill>
        <p:spPr>
          <a:xfrm rot="16200000">
            <a:off x="3932459" y="3252746"/>
            <a:ext cx="1997803" cy="4572626"/>
          </a:xfrm>
          <a:prstGeom prst="rect">
            <a:avLst/>
          </a:prstGeom>
        </p:spPr>
      </p:pic>
      <p:pic>
        <p:nvPicPr>
          <p:cNvPr id="28" name="Picture 2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22A7E67-83B0-574C-87EC-91BC92532E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084" r="-2" b="19943"/>
          <a:stretch/>
        </p:blipFill>
        <p:spPr>
          <a:xfrm rot="16200000">
            <a:off x="6454912" y="1153047"/>
            <a:ext cx="6238642" cy="457262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97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315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7" y="963877"/>
            <a:ext cx="10810871" cy="4930246"/>
          </a:xfrm>
        </p:spPr>
        <p:txBody>
          <a:bodyPr>
            <a:normAutofit/>
          </a:bodyPr>
          <a:lstStyle/>
          <a:p>
            <a:pPr algn="ctr"/>
            <a:r>
              <a:rPr lang="en-US" sz="4800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WIREFRAMES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4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399E585-37F6-D940-B63A-E35948B2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827" y="643467"/>
            <a:ext cx="1574277" cy="224896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DE3114-D319-F443-A4F7-80CA20015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032" y="624312"/>
            <a:ext cx="1584003" cy="226286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507F33D-68C6-B845-BC43-64B914902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955" y="4315866"/>
            <a:ext cx="1363231" cy="1947475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50F85C-B2C6-5945-A3CF-EBAAAD4FB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146" y="3504142"/>
            <a:ext cx="1931438" cy="2759199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CEBE68-3733-1B43-8F18-AC980F0E8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4972" y="4315866"/>
            <a:ext cx="1332652" cy="19037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8461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7" y="963877"/>
            <a:ext cx="10810871" cy="4930246"/>
          </a:xfrm>
        </p:spPr>
        <p:txBody>
          <a:bodyPr>
            <a:normAutofit/>
          </a:bodyPr>
          <a:lstStyle/>
          <a:p>
            <a:pPr algn="ctr"/>
            <a:r>
              <a:rPr lang="en-US" sz="4800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MOCKUP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07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book, cake, sitting&#10;&#10;Description automatically generated">
            <a:extLst>
              <a:ext uri="{FF2B5EF4-FFF2-40B4-BE49-F238E27FC236}">
                <a16:creationId xmlns:a16="http://schemas.microsoft.com/office/drawing/2014/main" id="{1FBBFBC8-FA2A-F54C-9D74-6B7B39399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175" y="643467"/>
            <a:ext cx="2001581" cy="224896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E3C4DE-9D0D-D045-8139-7067753A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746" y="624312"/>
            <a:ext cx="1838575" cy="226286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3D272B-8A58-644B-9F22-54DE9F7E5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409" y="4315866"/>
            <a:ext cx="1582323" cy="1947475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958528-8FCE-F848-9119-A851A51B4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5941" y="3504142"/>
            <a:ext cx="2241848" cy="275919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D37D94-850A-F040-BE06-B3E0FF537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7883" y="4315866"/>
            <a:ext cx="1546829" cy="19037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540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7" y="963877"/>
            <a:ext cx="10810871" cy="493024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D E M 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510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E7A957-6821-E348-8B7F-28127C41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20" y="963877"/>
            <a:ext cx="366104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gradFill>
                  <a:gsLst>
                    <a:gs pos="0">
                      <a:srgbClr val="B0DAB9"/>
                    </a:gs>
                    <a:gs pos="77000">
                      <a:srgbClr val="DAD299"/>
                    </a:gs>
                    <a:gs pos="54000">
                      <a:srgbClr val="DAD299"/>
                    </a:gs>
                    <a:gs pos="100000">
                      <a:srgbClr val="DAD299"/>
                    </a:gs>
                  </a:gsLst>
                  <a:lin ang="0" scaled="0"/>
                </a:gradFill>
              </a:rPr>
              <a:t>C O N T E N T 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17AE8-EC61-4A46-A107-0B16B2383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A017356-D177-7F46-912C-84ECCB01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56B2F"/>
                </a:solidFill>
              </a:rPr>
              <a:t>M A L E R E I</a:t>
            </a:r>
            <a:endParaRPr lang="en-US" dirty="0">
              <a:solidFill>
                <a:srgbClr val="556B2F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9013942-6EB4-2649-9FFB-8A396C9F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>
                <a:solidFill>
                  <a:srgbClr val="556B2F"/>
                </a:solidFill>
              </a:rPr>
              <a:t>2</a:t>
            </a:fld>
            <a:endParaRPr lang="en-US" dirty="0">
              <a:solidFill>
                <a:srgbClr val="556B2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2C98D9-CF77-5542-A063-EB710E8D2EFF}"/>
              </a:ext>
            </a:extLst>
          </p:cNvPr>
          <p:cNvSpPr txBox="1"/>
          <p:nvPr/>
        </p:nvSpPr>
        <p:spPr>
          <a:xfrm>
            <a:off x="6517481" y="638664"/>
            <a:ext cx="4716576" cy="59093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300" dirty="0">
                <a:solidFill>
                  <a:srgbClr val="556B2F"/>
                </a:solidFill>
              </a:rPr>
              <a:t>I N T R O D U C T I O N</a:t>
            </a:r>
          </a:p>
          <a:p>
            <a:endParaRPr lang="en-US" sz="2300" dirty="0">
              <a:solidFill>
                <a:srgbClr val="556B2F"/>
              </a:solidFill>
            </a:endParaRPr>
          </a:p>
          <a:p>
            <a:r>
              <a:rPr lang="en-US" sz="2300" dirty="0">
                <a:solidFill>
                  <a:srgbClr val="556B2F"/>
                </a:solidFill>
              </a:rPr>
              <a:t>M O T I V A T I O N</a:t>
            </a:r>
          </a:p>
          <a:p>
            <a:endParaRPr lang="en-US" sz="2300" dirty="0">
              <a:solidFill>
                <a:srgbClr val="556B2F"/>
              </a:solidFill>
            </a:endParaRPr>
          </a:p>
          <a:p>
            <a:r>
              <a:rPr lang="en-US" sz="2300" dirty="0">
                <a:solidFill>
                  <a:srgbClr val="556B2F"/>
                </a:solidFill>
              </a:rPr>
              <a:t>C O M P E T I T O R     A N A L Y S I S</a:t>
            </a:r>
          </a:p>
          <a:p>
            <a:endParaRPr lang="en-US" sz="2300" dirty="0">
              <a:solidFill>
                <a:srgbClr val="556B2F"/>
              </a:solidFill>
            </a:endParaRPr>
          </a:p>
          <a:p>
            <a:r>
              <a:rPr lang="en-US" sz="2300" dirty="0">
                <a:solidFill>
                  <a:srgbClr val="556B2F"/>
                </a:solidFill>
              </a:rPr>
              <a:t>D E S I G N     P R O C E S S</a:t>
            </a:r>
          </a:p>
          <a:p>
            <a:endParaRPr lang="en-US" sz="2300" dirty="0">
              <a:solidFill>
                <a:srgbClr val="556B2F"/>
              </a:solidFill>
            </a:endParaRPr>
          </a:p>
          <a:p>
            <a:r>
              <a:rPr lang="en-US" sz="2300" dirty="0">
                <a:solidFill>
                  <a:srgbClr val="556B2F"/>
                </a:solidFill>
              </a:rPr>
              <a:t>D E M O</a:t>
            </a:r>
          </a:p>
          <a:p>
            <a:endParaRPr lang="en-US" sz="2300" dirty="0">
              <a:solidFill>
                <a:srgbClr val="556B2F"/>
              </a:solidFill>
            </a:endParaRPr>
          </a:p>
          <a:p>
            <a:r>
              <a:rPr lang="en-US" sz="2300" dirty="0">
                <a:solidFill>
                  <a:srgbClr val="556B2F"/>
                </a:solidFill>
              </a:rPr>
              <a:t>U S A B I L I T Y     T E S T I N G</a:t>
            </a:r>
          </a:p>
          <a:p>
            <a:endParaRPr lang="en-US" sz="2300" dirty="0">
              <a:solidFill>
                <a:srgbClr val="556B2F"/>
              </a:solidFill>
            </a:endParaRPr>
          </a:p>
          <a:p>
            <a:r>
              <a:rPr lang="en-US" sz="2300" dirty="0">
                <a:solidFill>
                  <a:srgbClr val="556B2F"/>
                </a:solidFill>
              </a:rPr>
              <a:t>T E S T       A N A L Y S I S</a:t>
            </a:r>
          </a:p>
          <a:p>
            <a:endParaRPr lang="en-US" sz="2300" dirty="0">
              <a:solidFill>
                <a:srgbClr val="556B2F"/>
              </a:solidFill>
            </a:endParaRPr>
          </a:p>
          <a:p>
            <a:r>
              <a:rPr lang="en-US" sz="2300" dirty="0">
                <a:solidFill>
                  <a:srgbClr val="556B2F"/>
                </a:solidFill>
              </a:rPr>
              <a:t>C O N C L U S I O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300" dirty="0">
              <a:solidFill>
                <a:srgbClr val="556B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628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:pull/>
      </p:transition>
    </mc:Choice>
    <mc:Fallback xmlns="">
      <p:transition spd="slow">
        <p:pull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3239" y="2294758"/>
            <a:ext cx="10784649" cy="2165169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U S A B I L I T Y   </a:t>
            </a:r>
            <a:b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</a:br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						       T E S T I N 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787932-F935-8C44-9525-5708C1893B35}"/>
              </a:ext>
            </a:extLst>
          </p:cNvPr>
          <p:cNvCxnSpPr/>
          <p:nvPr/>
        </p:nvCxnSpPr>
        <p:spPr>
          <a:xfrm flipH="1">
            <a:off x="5655831" y="2136371"/>
            <a:ext cx="1238596" cy="2593571"/>
          </a:xfrm>
          <a:prstGeom prst="line">
            <a:avLst/>
          </a:prstGeom>
          <a:ln>
            <a:gradFill>
              <a:gsLst>
                <a:gs pos="0">
                  <a:srgbClr val="B0DAB9"/>
                </a:gs>
                <a:gs pos="74000">
                  <a:srgbClr val="DAD299"/>
                </a:gs>
                <a:gs pos="83000">
                  <a:srgbClr val="DAD299"/>
                </a:gs>
                <a:gs pos="100000">
                  <a:srgbClr val="DAD29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699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51" y="2233798"/>
            <a:ext cx="10784649" cy="2165169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S U R V E 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92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3079"/>
            <a:ext cx="3458368" cy="119520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S U R V E 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A6CA4-1AA4-F447-9B4A-812BF8D57A9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88479" y="790535"/>
            <a:ext cx="5029200" cy="27697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7DD53D-CD00-3D44-84E2-532EADA858A4}"/>
              </a:ext>
            </a:extLst>
          </p:cNvPr>
          <p:cNvSpPr txBox="1"/>
          <p:nvPr/>
        </p:nvSpPr>
        <p:spPr>
          <a:xfrm>
            <a:off x="7058205" y="411307"/>
            <a:ext cx="476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People willing to buy and bid for paintings online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FAC739-4236-5E47-990E-2D844B3B82E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5373" y="1761360"/>
            <a:ext cx="4476746" cy="2769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913EF9-9CB2-A24C-BA67-1469DE197F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49736" y="3965741"/>
            <a:ext cx="4951152" cy="27697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EA275B-0B10-9043-8EB8-3D87C891A13B}"/>
              </a:ext>
            </a:extLst>
          </p:cNvPr>
          <p:cNvSpPr txBox="1"/>
          <p:nvPr/>
        </p:nvSpPr>
        <p:spPr>
          <a:xfrm>
            <a:off x="487288" y="1411172"/>
            <a:ext cx="392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People interested in getting information</a:t>
            </a:r>
          </a:p>
          <a:p>
            <a:r>
              <a:rPr lang="en-US" dirty="0">
                <a:solidFill>
                  <a:schemeClr val="bg1"/>
                </a:solidFill>
              </a:rPr>
              <a:t>of local art events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C9282F-70BD-954E-9220-3445A8BADFFA}"/>
              </a:ext>
            </a:extLst>
          </p:cNvPr>
          <p:cNvSpPr txBox="1"/>
          <p:nvPr/>
        </p:nvSpPr>
        <p:spPr>
          <a:xfrm>
            <a:off x="4510712" y="3611071"/>
            <a:ext cx="364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People willing to sell paintings online</a:t>
            </a:r>
          </a:p>
        </p:txBody>
      </p:sp>
    </p:spTree>
    <p:extLst>
      <p:ext uri="{BB962C8B-B14F-4D97-AF65-F5344CB8AC3E}">
        <p14:creationId xmlns:p14="http://schemas.microsoft.com/office/powerpoint/2010/main" val="2491663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1B696D-D8F6-344C-BF75-96BACF8B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6E842-E03A-6B41-BE22-A925163E11D1}"/>
              </a:ext>
            </a:extLst>
          </p:cNvPr>
          <p:cNvSpPr txBox="1"/>
          <p:nvPr/>
        </p:nvSpPr>
        <p:spPr>
          <a:xfrm>
            <a:off x="3736188" y="3105834"/>
            <a:ext cx="47165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spc="300" dirty="0">
                <a:gradFill flip="none" rotWithShape="1">
                  <a:gsLst>
                    <a:gs pos="0">
                      <a:srgbClr val="ED213A"/>
                    </a:gs>
                    <a:gs pos="100000">
                      <a:srgbClr val="93291E"/>
                    </a:gs>
                  </a:gsLst>
                  <a:lin ang="0" scaled="1"/>
                  <a:tileRect/>
                </a:gradFill>
              </a:rPr>
              <a:t>RED ROUTES</a:t>
            </a:r>
          </a:p>
        </p:txBody>
      </p:sp>
    </p:spTree>
    <p:extLst>
      <p:ext uri="{BB962C8B-B14F-4D97-AF65-F5344CB8AC3E}">
        <p14:creationId xmlns:p14="http://schemas.microsoft.com/office/powerpoint/2010/main" val="1344912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05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1B696D-D8F6-344C-BF75-96BACF8B3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6E842-E03A-6B41-BE22-A925163E11D1}"/>
              </a:ext>
            </a:extLst>
          </p:cNvPr>
          <p:cNvSpPr txBox="1"/>
          <p:nvPr/>
        </p:nvSpPr>
        <p:spPr>
          <a:xfrm>
            <a:off x="3736188" y="790089"/>
            <a:ext cx="471657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spc="300" dirty="0">
                <a:gradFill flip="none" rotWithShape="1">
                  <a:gsLst>
                    <a:gs pos="0">
                      <a:srgbClr val="ED213A"/>
                    </a:gs>
                    <a:gs pos="100000">
                      <a:srgbClr val="93291E"/>
                    </a:gs>
                  </a:gsLst>
                  <a:lin ang="0" scaled="1"/>
                  <a:tileRect/>
                </a:gradFill>
              </a:rPr>
              <a:t>RED ROUTES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DE9BD0-239C-A449-BE67-31399CFC2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6882"/>
              </p:ext>
            </p:extLst>
          </p:nvPr>
        </p:nvGraphicFramePr>
        <p:xfrm>
          <a:off x="2427127" y="1865947"/>
          <a:ext cx="7334697" cy="435133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33851">
                  <a:extLst>
                    <a:ext uri="{9D8B030D-6E8A-4147-A177-3AD203B41FA5}">
                      <a16:colId xmlns:a16="http://schemas.microsoft.com/office/drawing/2014/main" val="3298222674"/>
                    </a:ext>
                  </a:extLst>
                </a:gridCol>
                <a:gridCol w="1612112">
                  <a:extLst>
                    <a:ext uri="{9D8B030D-6E8A-4147-A177-3AD203B41FA5}">
                      <a16:colId xmlns:a16="http://schemas.microsoft.com/office/drawing/2014/main" val="3311284088"/>
                    </a:ext>
                  </a:extLst>
                </a:gridCol>
                <a:gridCol w="1447260">
                  <a:extLst>
                    <a:ext uri="{9D8B030D-6E8A-4147-A177-3AD203B41FA5}">
                      <a16:colId xmlns:a16="http://schemas.microsoft.com/office/drawing/2014/main" val="619322120"/>
                    </a:ext>
                  </a:extLst>
                </a:gridCol>
                <a:gridCol w="1720737">
                  <a:extLst>
                    <a:ext uri="{9D8B030D-6E8A-4147-A177-3AD203B41FA5}">
                      <a16:colId xmlns:a16="http://schemas.microsoft.com/office/drawing/2014/main" val="3846105785"/>
                    </a:ext>
                  </a:extLst>
                </a:gridCol>
                <a:gridCol w="1720737">
                  <a:extLst>
                    <a:ext uri="{9D8B030D-6E8A-4147-A177-3AD203B41FA5}">
                      <a16:colId xmlns:a16="http://schemas.microsoft.com/office/drawing/2014/main" val="774318221"/>
                    </a:ext>
                  </a:extLst>
                </a:gridCol>
              </a:tblGrid>
              <a:tr h="8617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All times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 Event</a:t>
                      </a:r>
                      <a:endParaRPr lang="en-IN" sz="18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82" marR="6788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Register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F6090">
                            <a:alpha val="50000"/>
                          </a:srgbClr>
                        </a:gs>
                        <a:gs pos="100000">
                          <a:srgbClr val="E91E63">
                            <a:alpha val="50000"/>
                          </a:srgbClr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Add Painting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44336"/>
                        </a:gs>
                        <a:gs pos="100000">
                          <a:srgbClr val="BA000D"/>
                        </a:gs>
                      </a:gsLst>
                      <a:lin ang="0" scaled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View Gallery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rgbClr val="F44336"/>
                        </a:gs>
                        <a:gs pos="100000">
                          <a:srgbClr val="BA000D"/>
                        </a:gs>
                      </a:gsLst>
                      <a:lin ang="0" scaled="0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77062943"/>
                  </a:ext>
                </a:extLst>
              </a:tr>
              <a:tr h="1020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Most times</a:t>
                      </a:r>
                      <a:endParaRPr lang="en-IN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Login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F6090">
                            <a:alpha val="50000"/>
                          </a:srgbClr>
                        </a:gs>
                        <a:gs pos="100000">
                          <a:srgbClr val="E91E63">
                            <a:alpha val="50000"/>
                          </a:srgbClr>
                        </a:gs>
                      </a:gsLst>
                      <a:lin ang="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 Events</a:t>
                      </a:r>
                      <a:endParaRPr lang="en-IN" sz="180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7882" marR="6788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44336"/>
                        </a:gs>
                        <a:gs pos="100000">
                          <a:srgbClr val="BA000D"/>
                        </a:gs>
                      </a:gsLst>
                      <a:lin ang="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78618602"/>
                  </a:ext>
                </a:extLst>
              </a:tr>
              <a:tr h="1020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Sometimes</a:t>
                      </a:r>
                      <a:endParaRPr lang="en-IN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Place a Bid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F6090">
                            <a:alpha val="50000"/>
                          </a:srgbClr>
                        </a:gs>
                        <a:gs pos="100000">
                          <a:srgbClr val="E91E63">
                            <a:alpha val="50000"/>
                          </a:srgbClr>
                        </a:gs>
                      </a:gsLst>
                      <a:lin ang="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26053358"/>
                  </a:ext>
                </a:extLst>
              </a:tr>
              <a:tr h="11665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Few times</a:t>
                      </a:r>
                      <a:endParaRPr lang="en-IN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7544626"/>
                  </a:ext>
                </a:extLst>
              </a:tr>
              <a:tr h="282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IN" sz="12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Few Users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Some Users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Most Users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All users</a:t>
                      </a:r>
                      <a:endParaRPr lang="en-IN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882" marR="67882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98262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273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51" y="2233798"/>
            <a:ext cx="10784649" cy="2165169"/>
          </a:xfrm>
        </p:spPr>
        <p:txBody>
          <a:bodyPr>
            <a:noAutofit/>
          </a:bodyPr>
          <a:lstStyle/>
          <a:p>
            <a:pPr algn="ctr"/>
            <a:r>
              <a:rPr lang="en-US" b="1" spc="3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PLAN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46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51" y="481199"/>
            <a:ext cx="10784649" cy="661802"/>
          </a:xfrm>
        </p:spPr>
        <p:txBody>
          <a:bodyPr>
            <a:noAutofit/>
          </a:bodyPr>
          <a:lstStyle/>
          <a:p>
            <a:pPr algn="ctr"/>
            <a:r>
              <a:rPr lang="en-US" b="1" spc="3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PLAN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AA3AB-8B3F-714A-9440-3B42A9FCA5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0846" y="1143001"/>
            <a:ext cx="7812423" cy="52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01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51" y="2233798"/>
            <a:ext cx="10784649" cy="2165169"/>
          </a:xfrm>
        </p:spPr>
        <p:txBody>
          <a:bodyPr>
            <a:noAutofit/>
          </a:bodyPr>
          <a:lstStyle/>
          <a:p>
            <a:pPr algn="ctr"/>
            <a:r>
              <a:rPr lang="en-US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TASKS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05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AD78-60C6-2541-88FF-3B451E82D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0" y="1740217"/>
            <a:ext cx="5181600" cy="56102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an Account</a:t>
            </a:r>
          </a:p>
        </p:txBody>
      </p:sp>
      <p:pic>
        <p:nvPicPr>
          <p:cNvPr id="15" name="Content Placeholder 14" descr="List">
            <a:extLst>
              <a:ext uri="{FF2B5EF4-FFF2-40B4-BE49-F238E27FC236}">
                <a16:creationId xmlns:a16="http://schemas.microsoft.com/office/drawing/2014/main" id="{496ACCD2-0C55-CF41-BE3C-BFF8CE131A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282" y="1184513"/>
            <a:ext cx="4488974" cy="448897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F108-915E-3645-80F4-9E44A072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6FB11-F3F3-8149-9880-963977F2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28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9E85ED-2F60-BC4F-8D1E-76BFF36C65DB}"/>
              </a:ext>
            </a:extLst>
          </p:cNvPr>
          <p:cNvSpPr txBox="1">
            <a:spLocks/>
          </p:cNvSpPr>
          <p:nvPr/>
        </p:nvSpPr>
        <p:spPr>
          <a:xfrm>
            <a:off x="579120" y="2513964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Search and Bid for a Painting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00A48-4580-AA4B-BA70-26BD9A8A2E85}"/>
              </a:ext>
            </a:extLst>
          </p:cNvPr>
          <p:cNvSpPr txBox="1">
            <a:spLocks/>
          </p:cNvSpPr>
          <p:nvPr/>
        </p:nvSpPr>
        <p:spPr>
          <a:xfrm>
            <a:off x="579120" y="3287711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Search for an Event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373F49-0600-CF44-9134-8679A209A96D}"/>
              </a:ext>
            </a:extLst>
          </p:cNvPr>
          <p:cNvSpPr txBox="1">
            <a:spLocks/>
          </p:cNvSpPr>
          <p:nvPr/>
        </p:nvSpPr>
        <p:spPr>
          <a:xfrm>
            <a:off x="579120" y="4066219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Painting Listing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361E2D-FC42-3245-8A33-644F1F557982}"/>
              </a:ext>
            </a:extLst>
          </p:cNvPr>
          <p:cNvSpPr txBox="1">
            <a:spLocks/>
          </p:cNvSpPr>
          <p:nvPr/>
        </p:nvSpPr>
        <p:spPr>
          <a:xfrm>
            <a:off x="579120" y="4844727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an Event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620C660-8EFE-F64E-ABC9-4172302F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618490"/>
            <a:ext cx="3641249" cy="561024"/>
          </a:xfrm>
        </p:spPr>
        <p:txBody>
          <a:bodyPr>
            <a:noAutofit/>
          </a:bodyPr>
          <a:lstStyle/>
          <a:p>
            <a:pPr algn="ctr"/>
            <a:r>
              <a:rPr lang="en-US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TASKS</a:t>
            </a:r>
          </a:p>
        </p:txBody>
      </p:sp>
    </p:spTree>
    <p:extLst>
      <p:ext uri="{BB962C8B-B14F-4D97-AF65-F5344CB8AC3E}">
        <p14:creationId xmlns:p14="http://schemas.microsoft.com/office/powerpoint/2010/main" val="59698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AD78-60C6-2541-88FF-3B451E82D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2200" y="768825"/>
            <a:ext cx="5181600" cy="56102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Create an Account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F74E7-EA21-F943-80A2-370B384B5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05012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	As an Art enthusiast, you would like to create an account on </a:t>
            </a:r>
            <a:r>
              <a:rPr lang="en-US" dirty="0">
                <a:gradFill flip="none" rotWithShape="1"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0" scaled="1"/>
                  <a:tileRect/>
                </a:gradFill>
                <a:latin typeface="+mj-lt"/>
              </a:rPr>
              <a:t>M A L E R E I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Courgette" panose="02000603070400060004" pitchFamily="2" charset="77"/>
              </a:rPr>
              <a:t>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So that you can view paintings by local artists. </a:t>
            </a:r>
            <a:endParaRPr lang="en-US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F108-915E-3645-80F4-9E44A072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6FB11-F3F3-8149-9880-963977F2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9E85ED-2F60-BC4F-8D1E-76BFF36C65DB}"/>
              </a:ext>
            </a:extLst>
          </p:cNvPr>
          <p:cNvSpPr txBox="1">
            <a:spLocks/>
          </p:cNvSpPr>
          <p:nvPr/>
        </p:nvSpPr>
        <p:spPr>
          <a:xfrm>
            <a:off x="579120" y="2513964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Search and Bid for a Painting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00A48-4580-AA4B-BA70-26BD9A8A2E85}"/>
              </a:ext>
            </a:extLst>
          </p:cNvPr>
          <p:cNvSpPr txBox="1">
            <a:spLocks/>
          </p:cNvSpPr>
          <p:nvPr/>
        </p:nvSpPr>
        <p:spPr>
          <a:xfrm>
            <a:off x="579120" y="3287711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Search for an Event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373F49-0600-CF44-9134-8679A209A96D}"/>
              </a:ext>
            </a:extLst>
          </p:cNvPr>
          <p:cNvSpPr txBox="1">
            <a:spLocks/>
          </p:cNvSpPr>
          <p:nvPr/>
        </p:nvSpPr>
        <p:spPr>
          <a:xfrm>
            <a:off x="579120" y="4066219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Painting Listing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361E2D-FC42-3245-8A33-644F1F557982}"/>
              </a:ext>
            </a:extLst>
          </p:cNvPr>
          <p:cNvSpPr txBox="1">
            <a:spLocks/>
          </p:cNvSpPr>
          <p:nvPr/>
        </p:nvSpPr>
        <p:spPr>
          <a:xfrm>
            <a:off x="579120" y="4844727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an Event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B7810E-9858-FA4B-8435-3E95C5693023}"/>
              </a:ext>
            </a:extLst>
          </p:cNvPr>
          <p:cNvSpPr txBox="1">
            <a:spLocks/>
          </p:cNvSpPr>
          <p:nvPr/>
        </p:nvSpPr>
        <p:spPr>
          <a:xfrm>
            <a:off x="365760" y="618490"/>
            <a:ext cx="3641249" cy="561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TASKS</a:t>
            </a:r>
          </a:p>
        </p:txBody>
      </p:sp>
      <p:pic>
        <p:nvPicPr>
          <p:cNvPr id="16" name="Graphic 15" descr="Open quotation mark">
            <a:extLst>
              <a:ext uri="{FF2B5EF4-FFF2-40B4-BE49-F238E27FC236}">
                <a16:creationId xmlns:a16="http://schemas.microsoft.com/office/drawing/2014/main" id="{DC2C7B30-5D88-8D4E-AF77-381EAF5B0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8661" y="1688622"/>
            <a:ext cx="612000" cy="612000"/>
          </a:xfrm>
          <a:prstGeom prst="rect">
            <a:avLst/>
          </a:prstGeom>
        </p:spPr>
      </p:pic>
      <p:pic>
        <p:nvPicPr>
          <p:cNvPr id="18" name="Graphic 17" descr="Closed quotation mark">
            <a:extLst>
              <a:ext uri="{FF2B5EF4-FFF2-40B4-BE49-F238E27FC236}">
                <a16:creationId xmlns:a16="http://schemas.microsoft.com/office/drawing/2014/main" id="{BDA2755D-C825-EF4B-9BA8-D32A8A722F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0109" y="3608387"/>
            <a:ext cx="561023" cy="5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03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8" y="963877"/>
            <a:ext cx="3789634" cy="4930246"/>
          </a:xfrm>
        </p:spPr>
        <p:txBody>
          <a:bodyPr>
            <a:normAutofit/>
          </a:bodyPr>
          <a:lstStyle/>
          <a:p>
            <a:r>
              <a:rPr lang="en-US" sz="3200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I N T R O D U C T I O 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C9CC8DAC-D0CD-964D-B252-E13119CF3124}"/>
              </a:ext>
            </a:extLst>
          </p:cNvPr>
          <p:cNvSpPr txBox="1">
            <a:spLocks/>
          </p:cNvSpPr>
          <p:nvPr/>
        </p:nvSpPr>
        <p:spPr>
          <a:xfrm>
            <a:off x="5332079" y="963875"/>
            <a:ext cx="6021721" cy="4930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A platform for local artists,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to present and sell their art online</a:t>
            </a:r>
          </a:p>
        </p:txBody>
      </p:sp>
    </p:spTree>
    <p:extLst>
      <p:ext uri="{BB962C8B-B14F-4D97-AF65-F5344CB8AC3E}">
        <p14:creationId xmlns:p14="http://schemas.microsoft.com/office/powerpoint/2010/main" val="112279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AD78-60C6-2541-88FF-3B451E82D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0" y="1732761"/>
            <a:ext cx="5181600" cy="5610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an Account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F108-915E-3645-80F4-9E44A072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6FB11-F3F3-8149-9880-963977F2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30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9E85ED-2F60-BC4F-8D1E-76BFF36C65DB}"/>
              </a:ext>
            </a:extLst>
          </p:cNvPr>
          <p:cNvSpPr txBox="1">
            <a:spLocks/>
          </p:cNvSpPr>
          <p:nvPr/>
        </p:nvSpPr>
        <p:spPr>
          <a:xfrm>
            <a:off x="6172200" y="890033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Search and Bid for a Painting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00A48-4580-AA4B-BA70-26BD9A8A2E85}"/>
              </a:ext>
            </a:extLst>
          </p:cNvPr>
          <p:cNvSpPr txBox="1">
            <a:spLocks/>
          </p:cNvSpPr>
          <p:nvPr/>
        </p:nvSpPr>
        <p:spPr>
          <a:xfrm>
            <a:off x="579120" y="3287711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Search for an Event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373F49-0600-CF44-9134-8679A209A96D}"/>
              </a:ext>
            </a:extLst>
          </p:cNvPr>
          <p:cNvSpPr txBox="1">
            <a:spLocks/>
          </p:cNvSpPr>
          <p:nvPr/>
        </p:nvSpPr>
        <p:spPr>
          <a:xfrm>
            <a:off x="579120" y="4066219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Painting Listing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361E2D-FC42-3245-8A33-644F1F557982}"/>
              </a:ext>
            </a:extLst>
          </p:cNvPr>
          <p:cNvSpPr txBox="1">
            <a:spLocks/>
          </p:cNvSpPr>
          <p:nvPr/>
        </p:nvSpPr>
        <p:spPr>
          <a:xfrm>
            <a:off x="579120" y="4844727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an Event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6056100-F22F-D943-A62F-5125E4149000}"/>
              </a:ext>
            </a:extLst>
          </p:cNvPr>
          <p:cNvSpPr txBox="1">
            <a:spLocks/>
          </p:cNvSpPr>
          <p:nvPr/>
        </p:nvSpPr>
        <p:spPr>
          <a:xfrm>
            <a:off x="365760" y="618490"/>
            <a:ext cx="3641249" cy="561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60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TASKS</a:t>
            </a:r>
            <a:endParaRPr lang="en-US" b="1" spc="600" dirty="0">
              <a:gradFill>
                <a:gsLst>
                  <a:gs pos="0">
                    <a:srgbClr val="B0DAB9"/>
                  </a:gs>
                  <a:gs pos="74000">
                    <a:srgbClr val="DAD299"/>
                  </a:gs>
                  <a:gs pos="83000">
                    <a:srgbClr val="DAD299"/>
                  </a:gs>
                  <a:gs pos="100000">
                    <a:srgbClr val="DAD299"/>
                  </a:gs>
                </a:gsLst>
                <a:lin ang="3000000" scaled="0"/>
              </a:gradFill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EC50646-B57B-B94C-90F7-A82336001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05012"/>
            <a:ext cx="52578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	As an Art enthusiast, you would like to acquire a painting listed on </a:t>
            </a:r>
            <a:r>
              <a:rPr lang="en-US" dirty="0">
                <a:gradFill flip="none" rotWithShape="1"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0" scaled="1"/>
                  <a:tileRect/>
                </a:gradFill>
                <a:latin typeface="+mj-lt"/>
              </a:rPr>
              <a:t>M A L E R E I.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Search for a painting in Mannheim and place a bid for the same.</a:t>
            </a:r>
          </a:p>
        </p:txBody>
      </p:sp>
      <p:pic>
        <p:nvPicPr>
          <p:cNvPr id="17" name="Graphic 16" descr="Open quotation mark">
            <a:extLst>
              <a:ext uri="{FF2B5EF4-FFF2-40B4-BE49-F238E27FC236}">
                <a16:creationId xmlns:a16="http://schemas.microsoft.com/office/drawing/2014/main" id="{44CF6104-6F17-2948-8BAE-DA9CD3A8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8661" y="1688622"/>
            <a:ext cx="612000" cy="612000"/>
          </a:xfrm>
          <a:prstGeom prst="rect">
            <a:avLst/>
          </a:prstGeom>
        </p:spPr>
      </p:pic>
      <p:pic>
        <p:nvPicPr>
          <p:cNvPr id="18" name="Graphic 17" descr="Closed quotation mark">
            <a:extLst>
              <a:ext uri="{FF2B5EF4-FFF2-40B4-BE49-F238E27FC236}">
                <a16:creationId xmlns:a16="http://schemas.microsoft.com/office/drawing/2014/main" id="{55B1A10C-1D26-3B43-8B72-69245F5D30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91995" y="3848734"/>
            <a:ext cx="561023" cy="5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14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AD78-60C6-2541-88FF-3B451E82D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0" y="1732761"/>
            <a:ext cx="5181600" cy="5610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an Account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F108-915E-3645-80F4-9E44A072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6FB11-F3F3-8149-9880-963977F2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31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00A48-4580-AA4B-BA70-26BD9A8A2E85}"/>
              </a:ext>
            </a:extLst>
          </p:cNvPr>
          <p:cNvSpPr txBox="1">
            <a:spLocks/>
          </p:cNvSpPr>
          <p:nvPr/>
        </p:nvSpPr>
        <p:spPr>
          <a:xfrm>
            <a:off x="6172200" y="789302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Search for an Event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373F49-0600-CF44-9134-8679A209A96D}"/>
              </a:ext>
            </a:extLst>
          </p:cNvPr>
          <p:cNvSpPr txBox="1">
            <a:spLocks/>
          </p:cNvSpPr>
          <p:nvPr/>
        </p:nvSpPr>
        <p:spPr>
          <a:xfrm>
            <a:off x="579120" y="4066219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Painting Listing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361E2D-FC42-3245-8A33-644F1F557982}"/>
              </a:ext>
            </a:extLst>
          </p:cNvPr>
          <p:cNvSpPr txBox="1">
            <a:spLocks/>
          </p:cNvSpPr>
          <p:nvPr/>
        </p:nvSpPr>
        <p:spPr>
          <a:xfrm>
            <a:off x="579120" y="4844727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an Event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2E8834D-45FD-AC49-8641-EB1258F60409}"/>
              </a:ext>
            </a:extLst>
          </p:cNvPr>
          <p:cNvSpPr txBox="1">
            <a:spLocks/>
          </p:cNvSpPr>
          <p:nvPr/>
        </p:nvSpPr>
        <p:spPr>
          <a:xfrm>
            <a:off x="579120" y="2513964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Search and Bid for a Painting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82427AD-0CA1-E34B-BB92-61F14FEF2724}"/>
              </a:ext>
            </a:extLst>
          </p:cNvPr>
          <p:cNvSpPr txBox="1">
            <a:spLocks/>
          </p:cNvSpPr>
          <p:nvPr/>
        </p:nvSpPr>
        <p:spPr>
          <a:xfrm>
            <a:off x="365760" y="618490"/>
            <a:ext cx="3641249" cy="561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60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TASKS</a:t>
            </a:r>
            <a:endParaRPr lang="en-US" b="1" spc="600" dirty="0">
              <a:gradFill>
                <a:gsLst>
                  <a:gs pos="0">
                    <a:srgbClr val="B0DAB9"/>
                  </a:gs>
                  <a:gs pos="74000">
                    <a:srgbClr val="DAD299"/>
                  </a:gs>
                  <a:gs pos="83000">
                    <a:srgbClr val="DAD299"/>
                  </a:gs>
                  <a:gs pos="100000">
                    <a:srgbClr val="DAD299"/>
                  </a:gs>
                </a:gsLst>
                <a:lin ang="3000000" scaled="0"/>
              </a:gra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394ABA6-3890-4345-8871-4E1BE9F9B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05012"/>
            <a:ext cx="52578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	As an Art enthusiast, you would like to know about upcoming art events hosted by </a:t>
            </a:r>
            <a:r>
              <a:rPr lang="en-US" dirty="0">
                <a:gradFill flip="none" rotWithShape="1"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0" scaled="1"/>
                  <a:tileRect/>
                </a:gradFill>
                <a:latin typeface="+mj-lt"/>
              </a:rPr>
              <a:t>M A L E R E 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. Look for an upcoming event, and get details about the event such as address and timings</a:t>
            </a:r>
          </a:p>
        </p:txBody>
      </p:sp>
      <p:pic>
        <p:nvPicPr>
          <p:cNvPr id="16" name="Graphic 15" descr="Open quotation mark">
            <a:extLst>
              <a:ext uri="{FF2B5EF4-FFF2-40B4-BE49-F238E27FC236}">
                <a16:creationId xmlns:a16="http://schemas.microsoft.com/office/drawing/2014/main" id="{AF9AD5F0-05D6-B648-9B37-F42A46EC2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8661" y="1688622"/>
            <a:ext cx="612000" cy="612000"/>
          </a:xfrm>
          <a:prstGeom prst="rect">
            <a:avLst/>
          </a:prstGeom>
        </p:spPr>
      </p:pic>
      <p:pic>
        <p:nvPicPr>
          <p:cNvPr id="17" name="Graphic 16" descr="Closed quotation mark">
            <a:extLst>
              <a:ext uri="{FF2B5EF4-FFF2-40B4-BE49-F238E27FC236}">
                <a16:creationId xmlns:a16="http://schemas.microsoft.com/office/drawing/2014/main" id="{EFC75B8A-06A2-EE41-96FE-16A6C161D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9577" y="4650262"/>
            <a:ext cx="561023" cy="5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6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AD78-60C6-2541-88FF-3B451E82D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0" y="1732761"/>
            <a:ext cx="5181600" cy="5610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an Account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F108-915E-3645-80F4-9E44A072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6FB11-F3F3-8149-9880-963977F2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32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373F49-0600-CF44-9134-8679A209A96D}"/>
              </a:ext>
            </a:extLst>
          </p:cNvPr>
          <p:cNvSpPr txBox="1">
            <a:spLocks/>
          </p:cNvSpPr>
          <p:nvPr/>
        </p:nvSpPr>
        <p:spPr>
          <a:xfrm>
            <a:off x="6096000" y="789302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Create Painting Listing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361E2D-FC42-3245-8A33-644F1F557982}"/>
              </a:ext>
            </a:extLst>
          </p:cNvPr>
          <p:cNvSpPr txBox="1">
            <a:spLocks/>
          </p:cNvSpPr>
          <p:nvPr/>
        </p:nvSpPr>
        <p:spPr>
          <a:xfrm>
            <a:off x="579120" y="4844727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an Event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2E8834D-45FD-AC49-8641-EB1258F60409}"/>
              </a:ext>
            </a:extLst>
          </p:cNvPr>
          <p:cNvSpPr txBox="1">
            <a:spLocks/>
          </p:cNvSpPr>
          <p:nvPr/>
        </p:nvSpPr>
        <p:spPr>
          <a:xfrm>
            <a:off x="579120" y="2513964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Search and Bid for a Painting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D7F78C-EDA6-0C4D-875A-CEB6A9A175B2}"/>
              </a:ext>
            </a:extLst>
          </p:cNvPr>
          <p:cNvSpPr txBox="1">
            <a:spLocks/>
          </p:cNvSpPr>
          <p:nvPr/>
        </p:nvSpPr>
        <p:spPr>
          <a:xfrm>
            <a:off x="579120" y="3287711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Search for an Event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D42C5C-FAD4-8A41-9C48-BB24E9079FFD}"/>
              </a:ext>
            </a:extLst>
          </p:cNvPr>
          <p:cNvSpPr txBox="1">
            <a:spLocks/>
          </p:cNvSpPr>
          <p:nvPr/>
        </p:nvSpPr>
        <p:spPr>
          <a:xfrm>
            <a:off x="365760" y="618490"/>
            <a:ext cx="3641249" cy="561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60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TASKS</a:t>
            </a:r>
            <a:endParaRPr lang="en-US" b="1" spc="600" dirty="0">
              <a:gradFill>
                <a:gsLst>
                  <a:gs pos="0">
                    <a:srgbClr val="B0DAB9"/>
                  </a:gs>
                  <a:gs pos="74000">
                    <a:srgbClr val="DAD299"/>
                  </a:gs>
                  <a:gs pos="83000">
                    <a:srgbClr val="DAD299"/>
                  </a:gs>
                  <a:gs pos="100000">
                    <a:srgbClr val="DAD299"/>
                  </a:gs>
                </a:gsLst>
                <a:lin ang="3000000" scaled="0"/>
              </a:gradFill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B598908-5B22-0249-8B71-41C39A6F2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05012"/>
            <a:ext cx="52578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	As an Artist, you want to add your painting for sale on  </a:t>
            </a:r>
            <a:r>
              <a:rPr lang="en-US" dirty="0">
                <a:gradFill flip="none" rotWithShape="1"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0" scaled="1"/>
                  <a:tileRect/>
                </a:gradFill>
                <a:latin typeface="+mj-lt"/>
              </a:rPr>
              <a:t>M A L E R E 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. Create a painting listing with details of the paintings like dimension, type, location, starting price etc.</a:t>
            </a:r>
          </a:p>
        </p:txBody>
      </p:sp>
      <p:pic>
        <p:nvPicPr>
          <p:cNvPr id="17" name="Graphic 16" descr="Open quotation mark">
            <a:extLst>
              <a:ext uri="{FF2B5EF4-FFF2-40B4-BE49-F238E27FC236}">
                <a16:creationId xmlns:a16="http://schemas.microsoft.com/office/drawing/2014/main" id="{F655CF74-3679-9548-814F-38C0A8D18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8661" y="1688622"/>
            <a:ext cx="612000" cy="612000"/>
          </a:xfrm>
          <a:prstGeom prst="rect">
            <a:avLst/>
          </a:prstGeom>
        </p:spPr>
      </p:pic>
      <p:pic>
        <p:nvPicPr>
          <p:cNvPr id="18" name="Graphic 17" descr="Closed quotation mark">
            <a:extLst>
              <a:ext uri="{FF2B5EF4-FFF2-40B4-BE49-F238E27FC236}">
                <a16:creationId xmlns:a16="http://schemas.microsoft.com/office/drawing/2014/main" id="{B3E0B3E0-E867-BE42-B152-74B68664B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4323" y="4283704"/>
            <a:ext cx="561023" cy="5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8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AD78-60C6-2541-88FF-3B451E82D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0" y="1732761"/>
            <a:ext cx="5181600" cy="5610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an Account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F108-915E-3645-80F4-9E44A072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6FB11-F3F3-8149-9880-963977F2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33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361E2D-FC42-3245-8A33-644F1F557982}"/>
              </a:ext>
            </a:extLst>
          </p:cNvPr>
          <p:cNvSpPr txBox="1">
            <a:spLocks/>
          </p:cNvSpPr>
          <p:nvPr/>
        </p:nvSpPr>
        <p:spPr>
          <a:xfrm>
            <a:off x="6172200" y="894397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Create an Event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2E8834D-45FD-AC49-8641-EB1258F60409}"/>
              </a:ext>
            </a:extLst>
          </p:cNvPr>
          <p:cNvSpPr txBox="1">
            <a:spLocks/>
          </p:cNvSpPr>
          <p:nvPr/>
        </p:nvSpPr>
        <p:spPr>
          <a:xfrm>
            <a:off x="579120" y="2513964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Search and Bid for a Painting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D7F78C-EDA6-0C4D-875A-CEB6A9A175B2}"/>
              </a:ext>
            </a:extLst>
          </p:cNvPr>
          <p:cNvSpPr txBox="1">
            <a:spLocks/>
          </p:cNvSpPr>
          <p:nvPr/>
        </p:nvSpPr>
        <p:spPr>
          <a:xfrm>
            <a:off x="579120" y="3287711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Search for an Event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BDC307-37B9-7440-B981-3BA626076BE8}"/>
              </a:ext>
            </a:extLst>
          </p:cNvPr>
          <p:cNvSpPr txBox="1">
            <a:spLocks/>
          </p:cNvSpPr>
          <p:nvPr/>
        </p:nvSpPr>
        <p:spPr>
          <a:xfrm>
            <a:off x="579120" y="4066219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Create Painting Listing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3DFD9F8-D217-2F49-8671-F2A89314C4C5}"/>
              </a:ext>
            </a:extLst>
          </p:cNvPr>
          <p:cNvSpPr txBox="1">
            <a:spLocks/>
          </p:cNvSpPr>
          <p:nvPr/>
        </p:nvSpPr>
        <p:spPr>
          <a:xfrm>
            <a:off x="365760" y="618490"/>
            <a:ext cx="3641249" cy="561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60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TASKS</a:t>
            </a:r>
            <a:endParaRPr lang="en-US" b="1" spc="600" dirty="0">
              <a:gradFill>
                <a:gsLst>
                  <a:gs pos="0">
                    <a:srgbClr val="B0DAB9"/>
                  </a:gs>
                  <a:gs pos="74000">
                    <a:srgbClr val="DAD299"/>
                  </a:gs>
                  <a:gs pos="83000">
                    <a:srgbClr val="DAD299"/>
                  </a:gs>
                  <a:gs pos="100000">
                    <a:srgbClr val="DAD299"/>
                  </a:gs>
                </a:gsLst>
                <a:lin ang="3000000" scaled="0"/>
              </a:gradFill>
            </a:endParaRP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54B9C91-BF83-E646-9BFD-E39188381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005012"/>
            <a:ext cx="5257800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	As an Admin user of       </a:t>
            </a:r>
            <a:r>
              <a:rPr lang="en-US" dirty="0">
                <a:gradFill flip="none" rotWithShape="1"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0" scaled="1"/>
                  <a:tileRect/>
                </a:gradFill>
                <a:latin typeface="+mj-lt"/>
              </a:rPr>
              <a:t>M A L E R E 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urgette" panose="02000603070400060004" pitchFamily="2" charset="77"/>
              </a:rPr>
              <a:t>, you want to organize an event so that artist and art enthusiast come together. Create an event, by giving details of the event like name, address, duration and timings.</a:t>
            </a:r>
          </a:p>
        </p:txBody>
      </p:sp>
      <p:pic>
        <p:nvPicPr>
          <p:cNvPr id="22" name="Graphic 21" descr="Open quotation mark">
            <a:extLst>
              <a:ext uri="{FF2B5EF4-FFF2-40B4-BE49-F238E27FC236}">
                <a16:creationId xmlns:a16="http://schemas.microsoft.com/office/drawing/2014/main" id="{2A1CEA73-92A3-CB4D-A0CC-E84D1E693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8661" y="1688622"/>
            <a:ext cx="612000" cy="612000"/>
          </a:xfrm>
          <a:prstGeom prst="rect">
            <a:avLst/>
          </a:prstGeom>
        </p:spPr>
      </p:pic>
      <p:pic>
        <p:nvPicPr>
          <p:cNvPr id="23" name="Graphic 22" descr="Closed quotation mark">
            <a:extLst>
              <a:ext uri="{FF2B5EF4-FFF2-40B4-BE49-F238E27FC236}">
                <a16:creationId xmlns:a16="http://schemas.microsoft.com/office/drawing/2014/main" id="{1B9C3123-1D17-6E42-B457-6A8417826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113" y="5211285"/>
            <a:ext cx="561023" cy="56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47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AD78-60C6-2541-88FF-3B451E82D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0" y="1740217"/>
            <a:ext cx="5181600" cy="56102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an Account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F108-915E-3645-80F4-9E44A072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6FB11-F3F3-8149-9880-963977F2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34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9E85ED-2F60-BC4F-8D1E-76BFF36C65DB}"/>
              </a:ext>
            </a:extLst>
          </p:cNvPr>
          <p:cNvSpPr txBox="1">
            <a:spLocks/>
          </p:cNvSpPr>
          <p:nvPr/>
        </p:nvSpPr>
        <p:spPr>
          <a:xfrm>
            <a:off x="579120" y="2513964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Search and Bid for a Painting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F500A48-4580-AA4B-BA70-26BD9A8A2E85}"/>
              </a:ext>
            </a:extLst>
          </p:cNvPr>
          <p:cNvSpPr txBox="1">
            <a:spLocks/>
          </p:cNvSpPr>
          <p:nvPr/>
        </p:nvSpPr>
        <p:spPr>
          <a:xfrm>
            <a:off x="579120" y="3287711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Search for an Event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373F49-0600-CF44-9134-8679A209A96D}"/>
              </a:ext>
            </a:extLst>
          </p:cNvPr>
          <p:cNvSpPr txBox="1">
            <a:spLocks/>
          </p:cNvSpPr>
          <p:nvPr/>
        </p:nvSpPr>
        <p:spPr>
          <a:xfrm>
            <a:off x="579120" y="4066219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Create Painting Listing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361E2D-FC42-3245-8A33-644F1F557982}"/>
              </a:ext>
            </a:extLst>
          </p:cNvPr>
          <p:cNvSpPr txBox="1">
            <a:spLocks/>
          </p:cNvSpPr>
          <p:nvPr/>
        </p:nvSpPr>
        <p:spPr>
          <a:xfrm>
            <a:off x="579120" y="4844727"/>
            <a:ext cx="5181600" cy="561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Create an Event</a:t>
            </a:r>
          </a:p>
        </p:txBody>
      </p:sp>
      <p:pic>
        <p:nvPicPr>
          <p:cNvPr id="4" name="Graphic 3" descr="Checklist">
            <a:extLst>
              <a:ext uri="{FF2B5EF4-FFF2-40B4-BE49-F238E27FC236}">
                <a16:creationId xmlns:a16="http://schemas.microsoft.com/office/drawing/2014/main" id="{DE5F1044-198B-3346-B180-CEE607BF8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1282" y="1323735"/>
            <a:ext cx="4488973" cy="448897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D7FD6D80-917E-BC49-A12C-66D942AB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E0B378-442E-9347-8C4F-4886AC6540FB}"/>
              </a:ext>
            </a:extLst>
          </p:cNvPr>
          <p:cNvSpPr txBox="1">
            <a:spLocks/>
          </p:cNvSpPr>
          <p:nvPr/>
        </p:nvSpPr>
        <p:spPr>
          <a:xfrm>
            <a:off x="365760" y="618490"/>
            <a:ext cx="3641249" cy="561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60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TASKS</a:t>
            </a:r>
            <a:endParaRPr lang="en-US" b="1" spc="600" dirty="0">
              <a:gradFill>
                <a:gsLst>
                  <a:gs pos="0">
                    <a:srgbClr val="B0DAB9"/>
                  </a:gs>
                  <a:gs pos="74000">
                    <a:srgbClr val="DAD299"/>
                  </a:gs>
                  <a:gs pos="83000">
                    <a:srgbClr val="DAD299"/>
                  </a:gs>
                  <a:gs pos="100000">
                    <a:srgbClr val="DAD299"/>
                  </a:gs>
                </a:gsLst>
                <a:lin ang="30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4017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F108-915E-3645-80F4-9E44A072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 A L E R E I     Usability Testing and Verification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6FB11-F3F3-8149-9880-963977F2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D927-E50E-1F4F-94F5-5E01153B8839}" type="slidenum">
              <a:rPr lang="en-US" smtClean="0"/>
              <a:t>35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E0B378-442E-9347-8C4F-4886AC6540FB}"/>
              </a:ext>
            </a:extLst>
          </p:cNvPr>
          <p:cNvSpPr txBox="1">
            <a:spLocks/>
          </p:cNvSpPr>
          <p:nvPr/>
        </p:nvSpPr>
        <p:spPr>
          <a:xfrm>
            <a:off x="365760" y="618490"/>
            <a:ext cx="5394960" cy="561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TEST EXECUTION</a:t>
            </a:r>
          </a:p>
        </p:txBody>
      </p:sp>
      <p:pic>
        <p:nvPicPr>
          <p:cNvPr id="13" name="Content Placeholder 12" descr="A picture containing indoor, table, sitting, doughnut&#10;&#10;Description automatically generated">
            <a:extLst>
              <a:ext uri="{FF2B5EF4-FFF2-40B4-BE49-F238E27FC236}">
                <a16:creationId xmlns:a16="http://schemas.microsoft.com/office/drawing/2014/main" id="{93F982CE-1E4C-A544-A002-F66A78733D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8838" r="18926" b="1492"/>
          <a:stretch/>
        </p:blipFill>
        <p:spPr>
          <a:xfrm>
            <a:off x="962070" y="1808492"/>
            <a:ext cx="4798649" cy="4018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Vikrant UT.m4a" descr="Vikrant UT.m4a">
            <a:hlinkClick r:id="" action="ppaction://media"/>
            <a:extLst>
              <a:ext uri="{FF2B5EF4-FFF2-40B4-BE49-F238E27FC236}">
                <a16:creationId xmlns:a16="http://schemas.microsoft.com/office/drawing/2014/main" id="{F566E156-BB8A-D547-93FC-01DE9CB76F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rgbClr val="DAD2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534319" y="2651913"/>
            <a:ext cx="2152561" cy="2152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8218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37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05639" y="2465169"/>
            <a:ext cx="10784649" cy="2165169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A U T O M A T I O N     </a:t>
            </a:r>
            <a:b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</a:br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						              T E S T I N 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787932-F935-8C44-9525-5708C1893B35}"/>
              </a:ext>
            </a:extLst>
          </p:cNvPr>
          <p:cNvCxnSpPr/>
          <p:nvPr/>
        </p:nvCxnSpPr>
        <p:spPr>
          <a:xfrm flipH="1">
            <a:off x="6113031" y="2090651"/>
            <a:ext cx="1238596" cy="2593571"/>
          </a:xfrm>
          <a:prstGeom prst="line">
            <a:avLst/>
          </a:prstGeom>
          <a:ln>
            <a:gradFill>
              <a:gsLst>
                <a:gs pos="0">
                  <a:srgbClr val="B0DAB9"/>
                </a:gs>
                <a:gs pos="74000">
                  <a:srgbClr val="DAD299"/>
                </a:gs>
                <a:gs pos="83000">
                  <a:srgbClr val="DAD299"/>
                </a:gs>
                <a:gs pos="100000">
                  <a:srgbClr val="DAD29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223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4028" y="2294758"/>
            <a:ext cx="10784649" cy="2165169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 E S T</a:t>
            </a:r>
            <a:b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</a:br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					     A N A L Y S I 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787932-F935-8C44-9525-5708C1893B35}"/>
              </a:ext>
            </a:extLst>
          </p:cNvPr>
          <p:cNvCxnSpPr/>
          <p:nvPr/>
        </p:nvCxnSpPr>
        <p:spPr>
          <a:xfrm flipH="1">
            <a:off x="4967393" y="2207029"/>
            <a:ext cx="1238596" cy="2593571"/>
          </a:xfrm>
          <a:prstGeom prst="line">
            <a:avLst/>
          </a:prstGeom>
          <a:ln>
            <a:gradFill>
              <a:gsLst>
                <a:gs pos="0">
                  <a:srgbClr val="B0DAB9"/>
                </a:gs>
                <a:gs pos="74000">
                  <a:srgbClr val="DAD299"/>
                </a:gs>
                <a:gs pos="83000">
                  <a:srgbClr val="DAD299"/>
                </a:gs>
                <a:gs pos="100000">
                  <a:srgbClr val="DAD29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020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8" y="963877"/>
            <a:ext cx="3789634" cy="4930246"/>
          </a:xfrm>
        </p:spPr>
        <p:txBody>
          <a:bodyPr>
            <a:normAutofit/>
          </a:bodyPr>
          <a:lstStyle/>
          <a:p>
            <a:r>
              <a:rPr lang="en-US" sz="3200" b="1" spc="3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EFFECTIVENESS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07894EB8-E0D5-3D47-926B-F69FBDDE32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1933163"/>
              </p:ext>
            </p:extLst>
          </p:nvPr>
        </p:nvGraphicFramePr>
        <p:xfrm>
          <a:off x="5348489" y="1570482"/>
          <a:ext cx="5502801" cy="37170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83789">
                  <a:extLst>
                    <a:ext uri="{9D8B030D-6E8A-4147-A177-3AD203B41FA5}">
                      <a16:colId xmlns:a16="http://schemas.microsoft.com/office/drawing/2014/main" val="2931096349"/>
                    </a:ext>
                  </a:extLst>
                </a:gridCol>
                <a:gridCol w="736044">
                  <a:extLst>
                    <a:ext uri="{9D8B030D-6E8A-4147-A177-3AD203B41FA5}">
                      <a16:colId xmlns:a16="http://schemas.microsoft.com/office/drawing/2014/main" val="1336676488"/>
                    </a:ext>
                  </a:extLst>
                </a:gridCol>
                <a:gridCol w="1014631">
                  <a:extLst>
                    <a:ext uri="{9D8B030D-6E8A-4147-A177-3AD203B41FA5}">
                      <a16:colId xmlns:a16="http://schemas.microsoft.com/office/drawing/2014/main" val="314102806"/>
                    </a:ext>
                  </a:extLst>
                </a:gridCol>
                <a:gridCol w="1014632">
                  <a:extLst>
                    <a:ext uri="{9D8B030D-6E8A-4147-A177-3AD203B41FA5}">
                      <a16:colId xmlns:a16="http://schemas.microsoft.com/office/drawing/2014/main" val="348491292"/>
                    </a:ext>
                  </a:extLst>
                </a:gridCol>
                <a:gridCol w="993043">
                  <a:extLst>
                    <a:ext uri="{9D8B030D-6E8A-4147-A177-3AD203B41FA5}">
                      <a16:colId xmlns:a16="http://schemas.microsoft.com/office/drawing/2014/main" val="3846315849"/>
                    </a:ext>
                  </a:extLst>
                </a:gridCol>
                <a:gridCol w="960662">
                  <a:extLst>
                    <a:ext uri="{9D8B030D-6E8A-4147-A177-3AD203B41FA5}">
                      <a16:colId xmlns:a16="http://schemas.microsoft.com/office/drawing/2014/main" val="3397089941"/>
                    </a:ext>
                  </a:extLst>
                </a:gridCol>
              </a:tblGrid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Participant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1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(register)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2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(search event)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3 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(create painting)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4 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(create event)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5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(place bid)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877535116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7663560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288551151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380244625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487995411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7043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11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99" y="968749"/>
            <a:ext cx="3789634" cy="563840"/>
          </a:xfrm>
        </p:spPr>
        <p:txBody>
          <a:bodyPr>
            <a:normAutofit/>
          </a:bodyPr>
          <a:lstStyle/>
          <a:p>
            <a:r>
              <a:rPr lang="en-US" sz="3200" b="1" spc="3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EFFECTIVENESS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CC89-6A60-F048-9BB0-BEA5D21A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120" y="968749"/>
            <a:ext cx="4785730" cy="56384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Effectiveness Probability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D1E600BB-BFB9-0C4A-B5EE-3A6E8569DD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4897124"/>
              </p:ext>
            </p:extLst>
          </p:nvPr>
        </p:nvGraphicFramePr>
        <p:xfrm>
          <a:off x="637803" y="2057400"/>
          <a:ext cx="5502801" cy="371703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83789">
                  <a:extLst>
                    <a:ext uri="{9D8B030D-6E8A-4147-A177-3AD203B41FA5}">
                      <a16:colId xmlns:a16="http://schemas.microsoft.com/office/drawing/2014/main" val="2931096349"/>
                    </a:ext>
                  </a:extLst>
                </a:gridCol>
                <a:gridCol w="736044">
                  <a:extLst>
                    <a:ext uri="{9D8B030D-6E8A-4147-A177-3AD203B41FA5}">
                      <a16:colId xmlns:a16="http://schemas.microsoft.com/office/drawing/2014/main" val="1336676488"/>
                    </a:ext>
                  </a:extLst>
                </a:gridCol>
                <a:gridCol w="1014631">
                  <a:extLst>
                    <a:ext uri="{9D8B030D-6E8A-4147-A177-3AD203B41FA5}">
                      <a16:colId xmlns:a16="http://schemas.microsoft.com/office/drawing/2014/main" val="314102806"/>
                    </a:ext>
                  </a:extLst>
                </a:gridCol>
                <a:gridCol w="1014632">
                  <a:extLst>
                    <a:ext uri="{9D8B030D-6E8A-4147-A177-3AD203B41FA5}">
                      <a16:colId xmlns:a16="http://schemas.microsoft.com/office/drawing/2014/main" val="348491292"/>
                    </a:ext>
                  </a:extLst>
                </a:gridCol>
                <a:gridCol w="993043">
                  <a:extLst>
                    <a:ext uri="{9D8B030D-6E8A-4147-A177-3AD203B41FA5}">
                      <a16:colId xmlns:a16="http://schemas.microsoft.com/office/drawing/2014/main" val="3846315849"/>
                    </a:ext>
                  </a:extLst>
                </a:gridCol>
                <a:gridCol w="960662">
                  <a:extLst>
                    <a:ext uri="{9D8B030D-6E8A-4147-A177-3AD203B41FA5}">
                      <a16:colId xmlns:a16="http://schemas.microsoft.com/office/drawing/2014/main" val="3397089941"/>
                    </a:ext>
                  </a:extLst>
                </a:gridCol>
              </a:tblGrid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Participant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1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(register)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2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(search event)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3 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(create painting)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4 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(create event)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Task 5</a:t>
                      </a:r>
                    </a:p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(place bid)</a:t>
                      </a:r>
                      <a:endParaRPr lang="en-IN" sz="1100" b="0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877535116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7663560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288551151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380244625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487995411"/>
                  </a:ext>
                </a:extLst>
              </a:tr>
              <a:tr h="61950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100%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100%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204" marR="8204" marT="8204" marB="0" anchor="ctr"/>
                </a:tc>
                <a:extLst>
                  <a:ext uri="{0D108BD9-81ED-4DB2-BD59-A6C34878D82A}">
                    <a16:rowId xmlns:a16="http://schemas.microsoft.com/office/drawing/2014/main" val="370439344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elephant, drawing&#10;&#10;Description automatically generated">
            <a:extLst>
              <a:ext uri="{FF2B5EF4-FFF2-40B4-BE49-F238E27FC236}">
                <a16:creationId xmlns:a16="http://schemas.microsoft.com/office/drawing/2014/main" id="{92C9F8BC-3488-CD4C-80C8-9E448449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347" y="2780787"/>
            <a:ext cx="3892641" cy="23247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06407A-0D3C-FD4B-B857-08C26D8AED9D}"/>
              </a:ext>
            </a:extLst>
          </p:cNvPr>
          <p:cNvSpPr txBox="1"/>
          <p:nvPr/>
        </p:nvSpPr>
        <p:spPr>
          <a:xfrm>
            <a:off x="8659195" y="5130107"/>
            <a:ext cx="69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Tasks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7029F4-C9ED-2C40-9F4F-477EA87FBF81}"/>
              </a:ext>
            </a:extLst>
          </p:cNvPr>
          <p:cNvSpPr txBox="1"/>
          <p:nvPr/>
        </p:nvSpPr>
        <p:spPr>
          <a:xfrm>
            <a:off x="6373603" y="3625790"/>
            <a:ext cx="694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Users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2C86EC4-5B72-C44F-9CD7-BAA7F51A741F}"/>
              </a:ext>
            </a:extLst>
          </p:cNvPr>
          <p:cNvSpPr txBox="1">
            <a:spLocks/>
          </p:cNvSpPr>
          <p:nvPr/>
        </p:nvSpPr>
        <p:spPr>
          <a:xfrm>
            <a:off x="6678210" y="5818252"/>
            <a:ext cx="525998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sz="1050">
                <a:solidFill>
                  <a:schemeClr val="bg1">
                    <a:alpha val="80000"/>
                  </a:schemeClr>
                </a:solidFill>
              </a:rPr>
              <a:t>Calculations with 95% Confidence</a:t>
            </a:r>
            <a:endParaRPr lang="en-US" sz="1050" dirty="0">
              <a:solidFill>
                <a:schemeClr val="bg1">
                  <a:alpha val="80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8A9F67-F984-1A44-A0DB-7D4654F29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929580"/>
              </p:ext>
            </p:extLst>
          </p:nvPr>
        </p:nvGraphicFramePr>
        <p:xfrm>
          <a:off x="7434474" y="1544520"/>
          <a:ext cx="3137022" cy="88667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45674">
                  <a:extLst>
                    <a:ext uri="{9D8B030D-6E8A-4147-A177-3AD203B41FA5}">
                      <a16:colId xmlns:a16="http://schemas.microsoft.com/office/drawing/2014/main" val="3070654846"/>
                    </a:ext>
                  </a:extLst>
                </a:gridCol>
                <a:gridCol w="1045674">
                  <a:extLst>
                    <a:ext uri="{9D8B030D-6E8A-4147-A177-3AD203B41FA5}">
                      <a16:colId xmlns:a16="http://schemas.microsoft.com/office/drawing/2014/main" val="2745713311"/>
                    </a:ext>
                  </a:extLst>
                </a:gridCol>
                <a:gridCol w="1045674">
                  <a:extLst>
                    <a:ext uri="{9D8B030D-6E8A-4147-A177-3AD203B41FA5}">
                      <a16:colId xmlns:a16="http://schemas.microsoft.com/office/drawing/2014/main" val="3643526690"/>
                    </a:ext>
                  </a:extLst>
                </a:gridCol>
              </a:tblGrid>
              <a:tr h="44333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Low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</a:rPr>
                        <a:t>High 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</a:rPr>
                        <a:t>Best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87881700"/>
                  </a:ext>
                </a:extLst>
              </a:tr>
              <a:tr h="44333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</a:rPr>
                        <a:t>60%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>
                          <a:effectLst/>
                        </a:rPr>
                        <a:t>100%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86%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89732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036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8" y="963877"/>
            <a:ext cx="3789634" cy="4930246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M O T I V A T I O 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CC89-6A60-F048-9BB0-BEA5D21A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Missing platform where local artist can bid for their art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86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8" y="963877"/>
            <a:ext cx="3789634" cy="4930246"/>
          </a:xfrm>
        </p:spPr>
        <p:txBody>
          <a:bodyPr>
            <a:normAutofit/>
          </a:bodyPr>
          <a:lstStyle/>
          <a:p>
            <a:r>
              <a:rPr lang="en-US" sz="3200" b="1" spc="3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EFFICIENCY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pic>
        <p:nvPicPr>
          <p:cNvPr id="16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9619CE-B4E6-5B43-B30A-B107A5F9A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2203" y="1135883"/>
            <a:ext cx="7191596" cy="429498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AA27F8-BC1D-4049-BC76-3605592FB24B}"/>
              </a:ext>
            </a:extLst>
          </p:cNvPr>
          <p:cNvSpPr txBox="1"/>
          <p:nvPr/>
        </p:nvSpPr>
        <p:spPr>
          <a:xfrm>
            <a:off x="3327050" y="1306963"/>
            <a:ext cx="168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Time in seconds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5037F-01F4-D84F-835E-63866F7A4937}"/>
              </a:ext>
            </a:extLst>
          </p:cNvPr>
          <p:cNvSpPr txBox="1"/>
          <p:nvPr/>
        </p:nvSpPr>
        <p:spPr>
          <a:xfrm>
            <a:off x="7557487" y="5338974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379256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99" y="946447"/>
            <a:ext cx="3789634" cy="697655"/>
          </a:xfrm>
        </p:spPr>
        <p:txBody>
          <a:bodyPr>
            <a:normAutofit/>
          </a:bodyPr>
          <a:lstStyle/>
          <a:p>
            <a:r>
              <a:rPr lang="en-US" sz="3200" b="1" spc="3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EFFICIENCY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78210" y="5818252"/>
            <a:ext cx="525998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dirty="0">
                <a:solidFill>
                  <a:schemeClr val="bg1">
                    <a:alpha val="80000"/>
                  </a:schemeClr>
                </a:solidFill>
              </a:rPr>
              <a:t>Calculations with 95% Confidence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 sz="1050" dirty="0">
              <a:solidFill>
                <a:schemeClr val="bg1">
                  <a:alpha val="80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37C78B-8460-624F-BC0C-B9E77C3DC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06050"/>
              </p:ext>
            </p:extLst>
          </p:nvPr>
        </p:nvGraphicFramePr>
        <p:xfrm>
          <a:off x="3414716" y="890905"/>
          <a:ext cx="8064755" cy="66865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37171">
                  <a:extLst>
                    <a:ext uri="{9D8B030D-6E8A-4147-A177-3AD203B41FA5}">
                      <a16:colId xmlns:a16="http://schemas.microsoft.com/office/drawing/2014/main" val="1579902246"/>
                    </a:ext>
                  </a:extLst>
                </a:gridCol>
                <a:gridCol w="1172041">
                  <a:extLst>
                    <a:ext uri="{9D8B030D-6E8A-4147-A177-3AD203B41FA5}">
                      <a16:colId xmlns:a16="http://schemas.microsoft.com/office/drawing/2014/main" val="1616923208"/>
                    </a:ext>
                  </a:extLst>
                </a:gridCol>
                <a:gridCol w="1520862">
                  <a:extLst>
                    <a:ext uri="{9D8B030D-6E8A-4147-A177-3AD203B41FA5}">
                      <a16:colId xmlns:a16="http://schemas.microsoft.com/office/drawing/2014/main" val="997149961"/>
                    </a:ext>
                  </a:extLst>
                </a:gridCol>
                <a:gridCol w="1730155">
                  <a:extLst>
                    <a:ext uri="{9D8B030D-6E8A-4147-A177-3AD203B41FA5}">
                      <a16:colId xmlns:a16="http://schemas.microsoft.com/office/drawing/2014/main" val="1663925909"/>
                    </a:ext>
                  </a:extLst>
                </a:gridCol>
                <a:gridCol w="1548768">
                  <a:extLst>
                    <a:ext uri="{9D8B030D-6E8A-4147-A177-3AD203B41FA5}">
                      <a16:colId xmlns:a16="http://schemas.microsoft.com/office/drawing/2014/main" val="154339639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396783440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Task 1(register)</a:t>
                      </a:r>
                      <a:endParaRPr lang="en-IN" sz="14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Task 2(search event)</a:t>
                      </a:r>
                      <a:endParaRPr lang="en-IN" sz="14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Task 3 (create painting)</a:t>
                      </a:r>
                      <a:endParaRPr lang="en-IN" sz="14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Task 4 (create event)</a:t>
                      </a:r>
                      <a:endParaRPr lang="en-IN" sz="14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>
                          <a:effectLst/>
                        </a:rPr>
                        <a:t>Task 5(place bid)</a:t>
                      </a:r>
                      <a:endParaRPr lang="en-IN" sz="1400" b="0" i="0" u="none" strike="noStrike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59515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AVG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39.600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27.400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58.400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85.600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32.600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21628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u="none" strike="noStrike" dirty="0">
                          <a:effectLst/>
                        </a:rPr>
                        <a:t>SD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8.264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3.975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5.128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>
                          <a:effectLst/>
                        </a:rPr>
                        <a:t>5.941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400" u="none" strike="noStrike" dirty="0">
                          <a:effectLst/>
                        </a:rPr>
                        <a:t>3.715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3931940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E971856-DF42-1245-B091-EC21D53FCE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977569"/>
              </p:ext>
            </p:extLst>
          </p:nvPr>
        </p:nvGraphicFramePr>
        <p:xfrm>
          <a:off x="6872287" y="2057398"/>
          <a:ext cx="4607180" cy="363410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244756">
                  <a:extLst>
                    <a:ext uri="{9D8B030D-6E8A-4147-A177-3AD203B41FA5}">
                      <a16:colId xmlns:a16="http://schemas.microsoft.com/office/drawing/2014/main" val="1611393570"/>
                    </a:ext>
                  </a:extLst>
                </a:gridCol>
                <a:gridCol w="1181212">
                  <a:extLst>
                    <a:ext uri="{9D8B030D-6E8A-4147-A177-3AD203B41FA5}">
                      <a16:colId xmlns:a16="http://schemas.microsoft.com/office/drawing/2014/main" val="2879253283"/>
                    </a:ext>
                  </a:extLst>
                </a:gridCol>
                <a:gridCol w="1181212">
                  <a:extLst>
                    <a:ext uri="{9D8B030D-6E8A-4147-A177-3AD203B41FA5}">
                      <a16:colId xmlns:a16="http://schemas.microsoft.com/office/drawing/2014/main" val="929914209"/>
                    </a:ext>
                  </a:extLst>
                </a:gridCol>
              </a:tblGrid>
              <a:tr h="60568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Tasks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RT(-)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effectLst/>
                        </a:rPr>
                        <a:t>RT(+)</a:t>
                      </a:r>
                      <a:endParaRPr lang="en-IN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2144986"/>
                  </a:ext>
                </a:extLst>
              </a:tr>
              <a:tr h="605684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   Task 1 (register)</a:t>
                      </a:r>
                      <a:endParaRPr lang="en-IN" sz="1600" b="1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55.80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5082679"/>
                  </a:ext>
                </a:extLst>
              </a:tr>
              <a:tr h="605684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   Task 2 (search event)</a:t>
                      </a:r>
                      <a:endParaRPr lang="en-IN" sz="1600" b="1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4817458"/>
                  </a:ext>
                </a:extLst>
              </a:tr>
              <a:tr h="605684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   Task 3 (create painting)</a:t>
                      </a:r>
                      <a:endParaRPr lang="en-IN" sz="1600" b="1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48.35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11156559"/>
                  </a:ext>
                </a:extLst>
              </a:tr>
              <a:tr h="605684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   Task 4 (create event)</a:t>
                      </a:r>
                      <a:endParaRPr lang="en-IN" sz="1600" b="1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657791"/>
                  </a:ext>
                </a:extLst>
              </a:tr>
              <a:tr h="605684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effectLst/>
                        </a:rPr>
                        <a:t>   Task 5 (place bid)</a:t>
                      </a:r>
                      <a:endParaRPr lang="en-IN" sz="1600" b="1" i="0" u="none" strike="noStrike" dirty="0">
                        <a:solidFill>
                          <a:srgbClr val="203764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39.88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96678782"/>
                  </a:ext>
                </a:extLst>
              </a:tr>
            </a:tbl>
          </a:graphicData>
        </a:graphic>
      </p:graphicFrame>
      <p:pic>
        <p:nvPicPr>
          <p:cNvPr id="13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90738D-7DB5-684C-844A-14FAE6281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199" y="1995565"/>
            <a:ext cx="6085013" cy="3634105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8674C8-9399-4F44-AEF2-DD4E1BF49525}"/>
              </a:ext>
            </a:extLst>
          </p:cNvPr>
          <p:cNvSpPr txBox="1"/>
          <p:nvPr/>
        </p:nvSpPr>
        <p:spPr>
          <a:xfrm>
            <a:off x="593199" y="2165830"/>
            <a:ext cx="1664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Time in seconds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0AADB-E606-5449-978A-601D43E634C1}"/>
              </a:ext>
            </a:extLst>
          </p:cNvPr>
          <p:cNvSpPr txBox="1"/>
          <p:nvPr/>
        </p:nvSpPr>
        <p:spPr>
          <a:xfrm>
            <a:off x="3284070" y="5542221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415384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199" y="968748"/>
            <a:ext cx="3789634" cy="4925374"/>
          </a:xfrm>
        </p:spPr>
        <p:txBody>
          <a:bodyPr>
            <a:normAutofit/>
          </a:bodyPr>
          <a:lstStyle/>
          <a:p>
            <a:r>
              <a:rPr lang="en-US" sz="3200" b="1" spc="3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SATISFACTION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C59279-7544-5948-8CF3-3820B7587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4814" y="1188244"/>
            <a:ext cx="7298985" cy="4359116"/>
          </a:xfrm>
        </p:spPr>
      </p:pic>
    </p:spTree>
    <p:extLst>
      <p:ext uri="{BB962C8B-B14F-4D97-AF65-F5344CB8AC3E}">
        <p14:creationId xmlns:p14="http://schemas.microsoft.com/office/powerpoint/2010/main" val="139000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picture containing fruit&#10;&#10;Description automatically generated">
            <a:extLst>
              <a:ext uri="{FF2B5EF4-FFF2-40B4-BE49-F238E27FC236}">
                <a16:creationId xmlns:a16="http://schemas.microsoft.com/office/drawing/2014/main" id="{26018157-7235-9442-8765-807CD9D5D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982" y="1915093"/>
            <a:ext cx="6376987" cy="36793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2F01E1-364B-7B47-9AD3-022843C2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WORD CLOUD</a:t>
            </a:r>
            <a:endParaRPr lang="en-US" spc="600" dirty="0">
              <a:solidFill>
                <a:srgbClr val="B0DA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078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963877"/>
            <a:ext cx="10530838" cy="4930246"/>
          </a:xfrm>
        </p:spPr>
        <p:txBody>
          <a:bodyPr>
            <a:normAutofit/>
          </a:bodyPr>
          <a:lstStyle/>
          <a:p>
            <a:pPr algn="ctr"/>
            <a:r>
              <a:rPr lang="en-US" sz="3600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TEAM CONTRIBUTIONS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89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1" y="733399"/>
            <a:ext cx="10530838" cy="590603"/>
          </a:xfrm>
        </p:spPr>
        <p:txBody>
          <a:bodyPr>
            <a:normAutofit/>
          </a:bodyPr>
          <a:lstStyle/>
          <a:p>
            <a:pPr algn="ctr"/>
            <a:r>
              <a:rPr lang="en-US" sz="3600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TEAM CONTRIBUTIONS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 sz="1050" dirty="0">
              <a:solidFill>
                <a:schemeClr val="bg1">
                  <a:alpha val="8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9CA685-A0C4-004F-A7B3-8F910D081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490223"/>
              </p:ext>
            </p:extLst>
          </p:nvPr>
        </p:nvGraphicFramePr>
        <p:xfrm>
          <a:off x="1614791" y="1983079"/>
          <a:ext cx="9528130" cy="28651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764065">
                  <a:extLst>
                    <a:ext uri="{9D8B030D-6E8A-4147-A177-3AD203B41FA5}">
                      <a16:colId xmlns:a16="http://schemas.microsoft.com/office/drawing/2014/main" val="1250026494"/>
                    </a:ext>
                  </a:extLst>
                </a:gridCol>
                <a:gridCol w="4764065">
                  <a:extLst>
                    <a:ext uri="{9D8B030D-6E8A-4147-A177-3AD203B41FA5}">
                      <a16:colId xmlns:a16="http://schemas.microsoft.com/office/drawing/2014/main" val="772025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NEERAJ ANTURKAR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PRIYA KUMARI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4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SURVEY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&amp; COMPITETOR ANALYSIS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DESIGNS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(PAPER PROTOTYPE/WIRE FRAME/MOCKUP)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RED ROUTES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RED ROUTES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531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PLAN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PLAN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832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IMPLEMENTATION (GALLERY/DATABASE)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IMPLEMENTATION (EVENTS/LOGIN/REGISTER)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54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AUTOMATION TESTING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AUTOMATION TESTING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386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ANALYSIS (EFFICIENCY/EFFECTIVENESS)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TEST ANALYSIS (SATISFACTION)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4213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9716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963877"/>
            <a:ext cx="10530838" cy="493024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C O N C L U S I O 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83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8" y="963877"/>
            <a:ext cx="3789634" cy="4930246"/>
          </a:xfrm>
        </p:spPr>
        <p:txBody>
          <a:bodyPr>
            <a:normAutofit/>
          </a:bodyPr>
          <a:lstStyle/>
          <a:p>
            <a:pPr algn="r"/>
            <a:r>
              <a:rPr lang="en-US" sz="3200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REFERENCES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CC89-6A60-F048-9BB0-BEA5D21A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162657"/>
            <a:ext cx="6377769" cy="4930246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2400" dirty="0">
                <a:hlinkClick r:id="rId3"/>
              </a:rPr>
              <a:t>Unsplash - Non-Commercial Images</a:t>
            </a: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>
                <a:hlinkClick r:id="rId4"/>
              </a:rPr>
              <a:t>Pexels - Non-Commercial Images</a:t>
            </a:r>
            <a:endParaRPr lang="en-IN" sz="2400" dirty="0"/>
          </a:p>
          <a:p>
            <a:pPr>
              <a:lnSpc>
                <a:spcPct val="150000"/>
              </a:lnSpc>
            </a:pPr>
            <a:r>
              <a:rPr lang="en-IN" sz="2400" dirty="0">
                <a:hlinkClick r:id="rId5"/>
              </a:rPr>
              <a:t>Karma Documentation</a:t>
            </a:r>
            <a:endParaRPr lang="en-IN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6"/>
              </a:rPr>
              <a:t>ArtSpace - Competitor Website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7"/>
              </a:rPr>
              <a:t>ArtFinder - Competitor Website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8"/>
              </a:rPr>
              <a:t>MeasuringU - Effectiveness Calculation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9"/>
              </a:rPr>
              <a:t>UI Gradients - Gradient Preview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589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040" y="963877"/>
            <a:ext cx="10810871" cy="4930246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 H A N K   Y O 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6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" y="2444572"/>
            <a:ext cx="8135892" cy="1403707"/>
          </a:xfrm>
        </p:spPr>
        <p:txBody>
          <a:bodyPr>
            <a:normAutofit/>
          </a:bodyPr>
          <a:lstStyle/>
          <a:p>
            <a:pPr algn="ctr"/>
            <a:r>
              <a:rPr lang="en-US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TECHNOLOGIES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560C61-C2EF-5440-8455-383C319B087D}"/>
              </a:ext>
            </a:extLst>
          </p:cNvPr>
          <p:cNvCxnSpPr/>
          <p:nvPr/>
        </p:nvCxnSpPr>
        <p:spPr>
          <a:xfrm flipH="1">
            <a:off x="6072688" y="2136371"/>
            <a:ext cx="1238596" cy="2593571"/>
          </a:xfrm>
          <a:prstGeom prst="line">
            <a:avLst/>
          </a:prstGeom>
          <a:ln>
            <a:gradFill>
              <a:gsLst>
                <a:gs pos="0">
                  <a:srgbClr val="B0DAB9"/>
                </a:gs>
                <a:gs pos="74000">
                  <a:srgbClr val="DAD299"/>
                </a:gs>
                <a:gs pos="83000">
                  <a:srgbClr val="DAD299"/>
                </a:gs>
                <a:gs pos="100000">
                  <a:srgbClr val="DAD29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439D673-43BF-F94E-82CD-E8A58C1BF46C}"/>
              </a:ext>
            </a:extLst>
          </p:cNvPr>
          <p:cNvSpPr txBox="1">
            <a:spLocks/>
          </p:cNvSpPr>
          <p:nvPr/>
        </p:nvSpPr>
        <p:spPr>
          <a:xfrm>
            <a:off x="5775960" y="3239313"/>
            <a:ext cx="4133868" cy="856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250610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73" y="540300"/>
            <a:ext cx="8135892" cy="1403707"/>
          </a:xfrm>
        </p:spPr>
        <p:txBody>
          <a:bodyPr>
            <a:normAutofit/>
          </a:bodyPr>
          <a:lstStyle/>
          <a:p>
            <a:pPr algn="ctr"/>
            <a:r>
              <a:rPr lang="en-US" b="1" spc="600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TECHNOLOGIES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39D673-43BF-F94E-82CD-E8A58C1BF46C}"/>
              </a:ext>
            </a:extLst>
          </p:cNvPr>
          <p:cNvSpPr txBox="1">
            <a:spLocks/>
          </p:cNvSpPr>
          <p:nvPr/>
        </p:nvSpPr>
        <p:spPr>
          <a:xfrm>
            <a:off x="6186139" y="814047"/>
            <a:ext cx="4133868" cy="85621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spc="600" dirty="0">
                <a:gradFill flip="none" rotWithShape="1"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10800000" scaled="1"/>
                  <a:tileRect/>
                </a:gradFill>
              </a:rPr>
              <a:t>USED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7903916-FDF6-3446-A695-C754241E8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30585"/>
              </p:ext>
            </p:extLst>
          </p:nvPr>
        </p:nvGraphicFramePr>
        <p:xfrm>
          <a:off x="2032000" y="2530025"/>
          <a:ext cx="8128000" cy="2225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0310435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542288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TECHNOLOGY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PURPOSE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952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AdobeXD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6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Implementation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81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Karma-Jasmine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Automation Testing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688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Software Version Control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815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271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609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55137" y="2661258"/>
            <a:ext cx="13114489" cy="153548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C O M P E T I T O R    </a:t>
            </a:r>
            <a:b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</a:br>
            <a:r>
              <a:rPr lang="en-US" b="1" dirty="0">
                <a:gradFill>
                  <a:gsLst>
                    <a:gs pos="0">
                      <a:srgbClr val="B0DAB9"/>
                    </a:gs>
                    <a:gs pos="74000">
                      <a:srgbClr val="DAD299"/>
                    </a:gs>
                    <a:gs pos="83000">
                      <a:srgbClr val="DAD299"/>
                    </a:gs>
                    <a:gs pos="100000">
                      <a:srgbClr val="DAD299"/>
                    </a:gs>
                  </a:gsLst>
                  <a:lin ang="3000000" scaled="0"/>
                </a:gradFill>
              </a:rPr>
              <a:t>								A N L Y S I 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5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6560C61-C2EF-5440-8455-383C319B087D}"/>
              </a:ext>
            </a:extLst>
          </p:cNvPr>
          <p:cNvCxnSpPr/>
          <p:nvPr/>
        </p:nvCxnSpPr>
        <p:spPr>
          <a:xfrm flipH="1">
            <a:off x="6072688" y="2136371"/>
            <a:ext cx="1238596" cy="2593571"/>
          </a:xfrm>
          <a:prstGeom prst="line">
            <a:avLst/>
          </a:prstGeom>
          <a:ln>
            <a:gradFill>
              <a:gsLst>
                <a:gs pos="0">
                  <a:srgbClr val="B0DAB9"/>
                </a:gs>
                <a:gs pos="74000">
                  <a:srgbClr val="DAD299"/>
                </a:gs>
                <a:gs pos="83000">
                  <a:srgbClr val="DAD299"/>
                </a:gs>
                <a:gs pos="100000">
                  <a:srgbClr val="DAD299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9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8" y="963877"/>
            <a:ext cx="3789634" cy="4930246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3200" b="1" dirty="0">
                <a:gradFill>
                  <a:gsLst>
                    <a:gs pos="0">
                      <a:srgbClr val="C00000"/>
                    </a:gs>
                    <a:gs pos="74000">
                      <a:srgbClr val="FF0000"/>
                    </a:gs>
                    <a:gs pos="83000">
                      <a:srgbClr val="FF0000"/>
                    </a:gs>
                    <a:gs pos="100000">
                      <a:srgbClr val="C00000"/>
                    </a:gs>
                  </a:gsLst>
                  <a:lin ang="3000000" scaled="0"/>
                </a:gra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ArtFinder</a:t>
            </a:r>
            <a:endParaRPr lang="en-US" sz="3200" b="1" dirty="0">
              <a:gradFill>
                <a:gsLst>
                  <a:gs pos="0">
                    <a:srgbClr val="C00000"/>
                  </a:gs>
                  <a:gs pos="74000">
                    <a:srgbClr val="FF0000"/>
                  </a:gs>
                  <a:gs pos="83000">
                    <a:srgbClr val="FF0000"/>
                  </a:gs>
                  <a:gs pos="100000">
                    <a:srgbClr val="C00000"/>
                  </a:gs>
                </a:gsLst>
                <a:lin ang="3000000" scaled="0"/>
              </a:gra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CC89-6A60-F048-9BB0-BEA5D21A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E- Commerce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Ships worldwide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Artist story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No Biding support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No Events Organized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27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618BB8-45F7-324E-9047-AB8545D6C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8" y="963877"/>
            <a:ext cx="3789634" cy="4930246"/>
          </a:xfrm>
          <a:noFill/>
        </p:spPr>
        <p:txBody>
          <a:bodyPr>
            <a:normAutofit/>
          </a:bodyPr>
          <a:lstStyle/>
          <a:p>
            <a:pPr algn="r"/>
            <a:r>
              <a:rPr lang="en-US" sz="3200" b="1" dirty="0">
                <a:gradFill>
                  <a:gsLst>
                    <a:gs pos="0">
                      <a:srgbClr val="C00000"/>
                    </a:gs>
                    <a:gs pos="74000">
                      <a:srgbClr val="FF0000"/>
                    </a:gs>
                    <a:gs pos="83000">
                      <a:srgbClr val="FF0000"/>
                    </a:gs>
                    <a:gs pos="100000">
                      <a:srgbClr val="C00000"/>
                    </a:gs>
                  </a:gsLst>
                  <a:lin ang="3000000" scaled="0"/>
                </a:gra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ArtSpace</a:t>
            </a:r>
            <a:endParaRPr lang="en-US" sz="3200" b="1" dirty="0">
              <a:gradFill>
                <a:gsLst>
                  <a:gs pos="0">
                    <a:srgbClr val="C00000"/>
                  </a:gs>
                  <a:gs pos="74000">
                    <a:srgbClr val="FF0000"/>
                  </a:gs>
                  <a:gs pos="83000">
                    <a:srgbClr val="FF0000"/>
                  </a:gs>
                  <a:gs pos="100000">
                    <a:srgbClr val="C00000"/>
                  </a:gs>
                </a:gsLst>
                <a:lin ang="3000000" scaled="0"/>
              </a:gra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8CC89-6A60-F048-9BB0-BEA5D21A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Browse by Price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Sells Objects and Books too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No Biding support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chemeClr val="bg1"/>
                </a:solidFill>
              </a:rPr>
              <a:t>No Events Organized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0FDBF4-F63D-E643-B9F9-6E213DA0F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355080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050" dirty="0">
                <a:solidFill>
                  <a:schemeClr val="tx1">
                    <a:alpha val="80000"/>
                  </a:schemeClr>
                </a:solidFill>
              </a:rPr>
              <a:t>M A L E R E I     Usability Testing and Verification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6B65A2-E8D9-324B-BC8C-234233DB5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355080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D60D927-E50E-1F4F-94F5-5E01153B8839}" type="slidenum">
              <a:rPr lang="en-US" sz="1050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5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5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1790</Words>
  <Application>Microsoft Macintosh PowerPoint</Application>
  <PresentationFormat>Widescreen</PresentationFormat>
  <Paragraphs>438</Paragraphs>
  <Slides>48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Courgette</vt:lpstr>
      <vt:lpstr>Office Theme</vt:lpstr>
      <vt:lpstr>M A L E R E I</vt:lpstr>
      <vt:lpstr>C O N T E N T S</vt:lpstr>
      <vt:lpstr>I N T R O D U C T I O N</vt:lpstr>
      <vt:lpstr>M O T I V A T I O N</vt:lpstr>
      <vt:lpstr>TECHNOLOGIES</vt:lpstr>
      <vt:lpstr>TECHNOLOGIES</vt:lpstr>
      <vt:lpstr>C O M P E T I T O R             A N L Y S I S </vt:lpstr>
      <vt:lpstr>ArtFinder</vt:lpstr>
      <vt:lpstr>ArtSpace</vt:lpstr>
      <vt:lpstr>D E S I G N               P R O C E S S     </vt:lpstr>
      <vt:lpstr>USER  FLOW</vt:lpstr>
      <vt:lpstr>USER  FLOW</vt:lpstr>
      <vt:lpstr>PAPER PROTOTYPE</vt:lpstr>
      <vt:lpstr>PowerPoint Presentation</vt:lpstr>
      <vt:lpstr>WIREFRAMES</vt:lpstr>
      <vt:lpstr>PowerPoint Presentation</vt:lpstr>
      <vt:lpstr>MOCKUP</vt:lpstr>
      <vt:lpstr>PowerPoint Presentation</vt:lpstr>
      <vt:lpstr>D E M O</vt:lpstr>
      <vt:lpstr>U S A B I L I T Y                 T E S T I N G</vt:lpstr>
      <vt:lpstr>S U R V E Y</vt:lpstr>
      <vt:lpstr>S U R V E Y</vt:lpstr>
      <vt:lpstr>PowerPoint Presentation</vt:lpstr>
      <vt:lpstr>PowerPoint Presentation</vt:lpstr>
      <vt:lpstr>TEST PLAN</vt:lpstr>
      <vt:lpstr>TEST PLAN</vt:lpstr>
      <vt:lpstr>TEST TASKS</vt:lpstr>
      <vt:lpstr>TEST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U T O M A T I O N                          T E S T I N G</vt:lpstr>
      <vt:lpstr>T E S T           A N A L Y S I S</vt:lpstr>
      <vt:lpstr>EFFECTIVENESS</vt:lpstr>
      <vt:lpstr>EFFECTIVENESS</vt:lpstr>
      <vt:lpstr>EFFICIENCY</vt:lpstr>
      <vt:lpstr>EFFICIENCY</vt:lpstr>
      <vt:lpstr>SATISFACTION</vt:lpstr>
      <vt:lpstr>WORD CLOUD</vt:lpstr>
      <vt:lpstr>TEAM CONTRIBUTIONS</vt:lpstr>
      <vt:lpstr>TEAM CONTRIBUTIONS</vt:lpstr>
      <vt:lpstr>C O N C L U S I O N</vt:lpstr>
      <vt:lpstr>REFERENCES</vt:lpstr>
      <vt:lpstr>T H A N K   Y O 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 A L E R E I</dc:title>
  <dc:creator>Anturkar, Neeraj (SRH Hochschule Heidelberg Student)</dc:creator>
  <cp:lastModifiedBy>Anturkar, Neeraj (SRH Hochschule Heidelberg Student)</cp:lastModifiedBy>
  <cp:revision>2</cp:revision>
  <dcterms:created xsi:type="dcterms:W3CDTF">2020-03-12T09:22:18Z</dcterms:created>
  <dcterms:modified xsi:type="dcterms:W3CDTF">2020-03-13T12:04:38Z</dcterms:modified>
</cp:coreProperties>
</file>